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</p:sldMasterIdLst>
  <p:notesMasterIdLst>
    <p:notesMasterId r:id="rId37"/>
  </p:notesMasterIdLst>
  <p:handoutMasterIdLst>
    <p:handoutMasterId r:id="rId38"/>
  </p:handoutMasterIdLst>
  <p:sldIdLst>
    <p:sldId id="425" r:id="rId2"/>
    <p:sldId id="460" r:id="rId3"/>
    <p:sldId id="397" r:id="rId4"/>
    <p:sldId id="433" r:id="rId5"/>
    <p:sldId id="398" r:id="rId6"/>
    <p:sldId id="399" r:id="rId7"/>
    <p:sldId id="400" r:id="rId8"/>
    <p:sldId id="416" r:id="rId9"/>
    <p:sldId id="419" r:id="rId10"/>
    <p:sldId id="446" r:id="rId11"/>
    <p:sldId id="447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27" r:id="rId23"/>
    <p:sldId id="428" r:id="rId24"/>
    <p:sldId id="443" r:id="rId25"/>
    <p:sldId id="429" r:id="rId26"/>
    <p:sldId id="435" r:id="rId27"/>
    <p:sldId id="440" r:id="rId28"/>
    <p:sldId id="438" r:id="rId29"/>
    <p:sldId id="442" r:id="rId30"/>
    <p:sldId id="441" r:id="rId31"/>
    <p:sldId id="439" r:id="rId32"/>
    <p:sldId id="458" r:id="rId33"/>
    <p:sldId id="459" r:id="rId34"/>
    <p:sldId id="444" r:id="rId35"/>
    <p:sldId id="432" r:id="rId36"/>
  </p:sldIdLst>
  <p:sldSz cx="9144000" cy="6858000" type="screen4x3"/>
  <p:notesSz cx="6797675" cy="9874250"/>
  <p:defaultTextStyle>
    <a:defPPr>
      <a:defRPr lang="en-IE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8040"/>
    <a:srgbClr val="FF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1"/>
    <p:restoredTop sz="86211"/>
  </p:normalViewPr>
  <p:slideViewPr>
    <p:cSldViewPr>
      <p:cViewPr varScale="1">
        <p:scale>
          <a:sx n="101" d="100"/>
          <a:sy n="101" d="100"/>
        </p:scale>
        <p:origin x="208" y="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.xml"/><Relationship Id="rId2" Type="http://schemas.openxmlformats.org/officeDocument/2006/relationships/slide" Target="slides/slide4.xml"/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8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8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8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3A16AB-8D75-4BF9-86A7-F288E6BD9A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9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6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74B1DFA7-1B62-4419-8477-6A83114E8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8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CA87D96-42F2-9440-9CA7-D3347A0E8895}" type="slidenum">
              <a:rPr lang="en-US" b="0"/>
              <a:pPr eaLnBrk="1" hangingPunct="1"/>
              <a:t>3</a:t>
            </a:fld>
            <a:endParaRPr lang="en-US" b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96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NOTE: </a:t>
            </a:r>
            <a:r>
              <a:rPr lang="en-US" b="0" dirty="0"/>
              <a:t>This</a:t>
            </a:r>
            <a:r>
              <a:rPr lang="en-US" b="0" baseline="0" dirty="0"/>
              <a:t> slide has animations to help to explain the ordering.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B1DFA7-1B62-4419-8477-6A83114E87C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49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b="0" dirty="0"/>
              <a:t>This</a:t>
            </a:r>
            <a:r>
              <a:rPr lang="en-US" b="0" baseline="0" dirty="0"/>
              <a:t> slide has animations to help to explain the ordering.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B1DFA7-1B62-4419-8477-6A83114E87C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6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CA87D96-42F2-9440-9CA7-D3347A0E8895}" type="slidenum">
              <a:rPr lang="en-US" b="0"/>
              <a:pPr eaLnBrk="1" hangingPunct="1"/>
              <a:t>4</a:t>
            </a:fld>
            <a:endParaRPr lang="en-US" b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3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18E49E41-ABF9-874A-B6EC-F32AB30E7D9A}" type="slidenum">
              <a:rPr lang="en-US" b="0"/>
              <a:pPr eaLnBrk="1" hangingPunct="1"/>
              <a:t>5</a:t>
            </a:fld>
            <a:endParaRPr lang="en-US" b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5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A40C07F-0CB1-0245-A8FB-1F16565F3D3F}" type="slidenum">
              <a:rPr lang="en-US" b="0"/>
              <a:pPr eaLnBrk="1" hangingPunct="1"/>
              <a:t>6</a:t>
            </a:fld>
            <a:endParaRPr lang="en-US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690269"/>
            <a:ext cx="4984962" cy="44434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6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9757182C-832F-3F4B-B8B7-CC02F0370B4E}" type="slidenum">
              <a:rPr lang="en-US" b="0"/>
              <a:pPr eaLnBrk="1" hangingPunct="1"/>
              <a:t>7</a:t>
            </a:fld>
            <a:endParaRPr lang="en-US" b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8825"/>
            <a:ext cx="4959350" cy="3719513"/>
          </a:xfrm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798" y="4705698"/>
            <a:ext cx="4966079" cy="44039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2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65E4633A-FB3A-AC46-BA13-E38BF06FE14F}" type="slidenum">
              <a:rPr lang="en-US" b="0"/>
              <a:pPr eaLnBrk="1" hangingPunct="1"/>
              <a:t>8</a:t>
            </a:fld>
            <a:endParaRPr lang="en-US" b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8825"/>
            <a:ext cx="4959350" cy="3719513"/>
          </a:xfrm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798" y="4705698"/>
            <a:ext cx="4966079" cy="44039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3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B67678AB-262F-2B4D-B72D-5DA0CA92B6DA}" type="slidenum">
              <a:rPr lang="en-US" b="0"/>
              <a:pPr eaLnBrk="1" hangingPunct="1"/>
              <a:t>9</a:t>
            </a:fld>
            <a:endParaRPr lang="en-US" b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8825"/>
            <a:ext cx="4959350" cy="3719513"/>
          </a:xfrm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798" y="4705698"/>
            <a:ext cx="4966079" cy="44039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GB" dirty="0">
                <a:latin typeface="Arial" charset="0"/>
                <a:ea typeface="MS PGothic" charset="0"/>
              </a:rPr>
              <a:t>01/03/2017 finished </a:t>
            </a:r>
            <a:r>
              <a:rPr lang="en-GB">
                <a:latin typeface="Arial" charset="0"/>
                <a:ea typeface="MS PGothic" charset="0"/>
              </a:rPr>
              <a:t>on this slide.</a:t>
            </a:r>
          </a:p>
        </p:txBody>
      </p:sp>
    </p:spTree>
    <p:extLst>
      <p:ext uri="{BB962C8B-B14F-4D97-AF65-F5344CB8AC3E}">
        <p14:creationId xmlns:p14="http://schemas.microsoft.com/office/powerpoint/2010/main" val="34621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B67678AB-262F-2B4D-B72D-5DA0CA92B6DA}" type="slidenum">
              <a:rPr lang="en-US" b="0"/>
              <a:pPr eaLnBrk="1" hangingPunct="1"/>
              <a:t>10</a:t>
            </a:fld>
            <a:endParaRPr lang="en-US" b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8825"/>
            <a:ext cx="4959350" cy="3719513"/>
          </a:xfrm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798" y="4705698"/>
            <a:ext cx="4966079" cy="44039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307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NOTE: </a:t>
            </a:r>
            <a:r>
              <a:rPr lang="en-US" b="0" dirty="0"/>
              <a:t>This</a:t>
            </a:r>
            <a:r>
              <a:rPr lang="en-US" b="0" baseline="0" dirty="0"/>
              <a:t> slide has animations to help to explain the ordering.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B1DFA7-1B62-4419-8477-6A83114E87C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1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1AEBBC-F65E-48F2-943A-3CBF7938D026}" type="slidenum">
              <a:rPr lang="en-IE" smtClean="0"/>
              <a:pPr>
                <a:defRPr/>
              </a:pPr>
              <a:t>‹#›</a:t>
            </a:fld>
            <a:endParaRPr lang="en-I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144ECB-092B-4514-A4A8-96185B6EE1E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FC1173-DE76-402F-B06B-1E0C3AF047C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05A31-650E-4285-9FA5-F15E5AEAEFF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D65459-7F87-4D0E-BF7D-B085A17ABE2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B0AF1-1A3B-4685-9FE7-E3072DE8C19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1C83BB-4E46-434D-A154-4AC8B4010A0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AE166-CC1C-4056-B08C-D407642A3CA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3597A-651A-4C41-A53D-9B34D6D0BED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E5F453-010B-4598-B585-C98DE04BE7F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ga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February 26,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1EC5C5-66A8-4ED6-9C69-68AEBFDEB42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February 26,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40C97EF-D79D-4E0E-B26D-2D36F73BAD92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"/>
          <a:ea typeface="+mj-ea"/>
          <a:cs typeface="Gill San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Helvetica Neue"/>
          <a:ea typeface="+mn-ea"/>
          <a:cs typeface="Helvetica Neue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lillis@ucd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z="4000" dirty="0">
                <a:latin typeface="Gill Sans" charset="0"/>
                <a:ea typeface="Gill Sans" charset="0"/>
                <a:cs typeface="Gill Sans" charset="0"/>
              </a:rPr>
              <a:t>Topic 2:</a:t>
            </a:r>
            <a:br>
              <a:rPr lang="en-IE" sz="2400" dirty="0"/>
            </a:br>
            <a:r>
              <a:rPr lang="en-IE" dirty="0">
                <a:latin typeface="Gill Sans" charset="0"/>
                <a:ea typeface="Gill Sans" charset="0"/>
                <a:cs typeface="Gill Sans" charset="0"/>
              </a:rPr>
              <a:t>binary Trees and</a:t>
            </a:r>
            <a:br>
              <a:rPr lang="en-IE" dirty="0">
                <a:latin typeface="Gill Sans" charset="0"/>
                <a:ea typeface="Gill Sans" charset="0"/>
                <a:cs typeface="Gill Sans" charset="0"/>
              </a:rPr>
            </a:br>
            <a:r>
              <a:rPr lang="en-IE" dirty="0">
                <a:latin typeface="Gill Sans" charset="0"/>
                <a:ea typeface="Gill Sans" charset="0"/>
                <a:cs typeface="Gill Sans" charset="0"/>
              </a:rPr>
              <a:t>Tree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001000" cy="1752600"/>
          </a:xfrm>
        </p:spPr>
        <p:txBody>
          <a:bodyPr>
            <a:normAutofit fontScale="85000" lnSpcReduction="10000"/>
          </a:bodyPr>
          <a:lstStyle/>
          <a:p>
            <a:r>
              <a:rPr lang="en-IE" sz="3200" dirty="0">
                <a:solidFill>
                  <a:schemeClr val="bg1">
                    <a:lumMod val="50000"/>
                  </a:schemeClr>
                </a:solidFill>
              </a:rPr>
              <a:t>COMP2014J: Data Structures and Algorithms 2</a:t>
            </a:r>
          </a:p>
          <a:p>
            <a:r>
              <a:rPr lang="en-IE" dirty="0">
                <a:solidFill>
                  <a:schemeClr val="tx1"/>
                </a:solidFill>
              </a:rPr>
              <a:t>Dr. David Lillis (</a:t>
            </a:r>
            <a:r>
              <a:rPr lang="en-IE" dirty="0">
                <a:solidFill>
                  <a:schemeClr val="tx1"/>
                </a:solidFill>
                <a:hlinkClick r:id="rId2"/>
              </a:rPr>
              <a:t>david.lillis@ucd.ie</a:t>
            </a:r>
            <a:r>
              <a:rPr lang="en-IE" dirty="0">
                <a:solidFill>
                  <a:schemeClr val="tx1"/>
                </a:solidFill>
              </a:rPr>
              <a:t>)</a:t>
            </a:r>
          </a:p>
          <a:p>
            <a:r>
              <a:rPr lang="en-IE" dirty="0"/>
              <a:t>UCD School of Computer Science</a:t>
            </a:r>
          </a:p>
          <a:p>
            <a:r>
              <a:rPr lang="en-IE" dirty="0"/>
              <a:t>Beijing-Dublin International College</a:t>
            </a:r>
          </a:p>
        </p:txBody>
      </p:sp>
    </p:spTree>
    <p:extLst>
      <p:ext uri="{BB962C8B-B14F-4D97-AF65-F5344CB8AC3E}">
        <p14:creationId xmlns:p14="http://schemas.microsoft.com/office/powerpoint/2010/main" val="196189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  <a:ea typeface="MS PGothic" charset="0"/>
              </a:rPr>
              <a:t>Proper Linked Binary Trees</a:t>
            </a:r>
            <a:endParaRPr lang="en-GB">
              <a:latin typeface="Arial" charset="0"/>
              <a:ea typeface="MS PGothic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748680"/>
          </a:xfrm>
        </p:spPr>
        <p:txBody>
          <a:bodyPr>
            <a:normAutofit/>
          </a:bodyPr>
          <a:lstStyle/>
          <a:p>
            <a:pPr lvl="3" eaLnBrk="1" hangingPunct="1">
              <a:lnSpc>
                <a:spcPct val="90000"/>
              </a:lnSpc>
            </a:pPr>
            <a:endParaRPr lang="en-IE" sz="1200" dirty="0">
              <a:latin typeface="Arial" charset="0"/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IE" sz="2400" dirty="0">
                <a:latin typeface="Arial" charset="0"/>
                <a:ea typeface="MS PGothic" charset="0"/>
              </a:rPr>
              <a:t>Key Operations:</a:t>
            </a:r>
            <a:endParaRPr lang="en-IE" sz="2000" dirty="0">
              <a:latin typeface="Arial" charset="0"/>
              <a:ea typeface="MS PGothic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2275"/>
              </p:ext>
            </p:extLst>
          </p:nvPr>
        </p:nvGraphicFramePr>
        <p:xfrm>
          <a:off x="755576" y="2430321"/>
          <a:ext cx="7488832" cy="381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 err="1">
                          <a:latin typeface="Consolas"/>
                          <a:ea typeface="MS PGothic" charset="0"/>
                          <a:cs typeface="Consolas"/>
                        </a:rPr>
                        <a:t>expandExternal</a:t>
                      </a:r>
                      <a:r>
                        <a:rPr lang="en-IE" sz="2000" dirty="0">
                          <a:latin typeface="Consolas"/>
                          <a:ea typeface="MS PGothic" charset="0"/>
                          <a:cs typeface="Consolas"/>
                        </a:rPr>
                        <a:t>(</a:t>
                      </a:r>
                      <a:r>
                        <a:rPr lang="en-IE" sz="2000" dirty="0" err="1">
                          <a:latin typeface="Consolas"/>
                          <a:ea typeface="MS PGothic" charset="0"/>
                          <a:cs typeface="Consolas"/>
                        </a:rPr>
                        <a:t>n,e</a:t>
                      </a:r>
                      <a:r>
                        <a:rPr lang="en-IE" sz="2000" dirty="0">
                          <a:latin typeface="Consolas"/>
                          <a:ea typeface="MS PGothic" charset="0"/>
                          <a:cs typeface="Consolas"/>
                        </a:rPr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Create two new empty nodes (i.e.</a:t>
                      </a:r>
                      <a:r>
                        <a:rPr lang="en-IE" sz="2000" baseline="0" dirty="0">
                          <a:latin typeface="Arial" charset="0"/>
                          <a:ea typeface="MS PGothic" charset="0"/>
                        </a:rPr>
                        <a:t> that have no value) </a:t>
                      </a:r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and add them as the left and right children of </a:t>
                      </a:r>
                      <a:r>
                        <a:rPr lang="en-IE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n</a:t>
                      </a:r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, and store data </a:t>
                      </a:r>
                      <a:r>
                        <a:rPr lang="en-IE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e</a:t>
                      </a:r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 at </a:t>
                      </a:r>
                      <a:r>
                        <a:rPr lang="en-IE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n</a:t>
                      </a:r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. An error occurs if </a:t>
                      </a:r>
                      <a:r>
                        <a:rPr lang="en-IE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n</a:t>
                      </a:r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 is not external.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onsolas"/>
                          <a:ea typeface="MS PGothic" charset="0"/>
                          <a:cs typeface="Consolas"/>
                        </a:rPr>
                        <a:t>remove(n)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If the left child is external, remove it and </a:t>
                      </a:r>
                      <a:r>
                        <a:rPr lang="en-IE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n</a:t>
                      </a:r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 and replace </a:t>
                      </a:r>
                      <a:r>
                        <a:rPr lang="en-IE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n</a:t>
                      </a:r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 with the right child. If the right child is external, remove it and </a:t>
                      </a:r>
                      <a:r>
                        <a:rPr lang="en-IE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n</a:t>
                      </a:r>
                      <a:r>
                        <a:rPr lang="en-IE" sz="2000" baseline="0" dirty="0">
                          <a:latin typeface="Arial" charset="0"/>
                          <a:ea typeface="MS PGothic" charset="0"/>
                        </a:rPr>
                        <a:t> </a:t>
                      </a:r>
                      <a:r>
                        <a:rPr lang="en-IE" sz="2000" dirty="0">
                          <a:latin typeface="Arial" charset="0"/>
                          <a:ea typeface="MS PGothic" charset="0"/>
                        </a:rPr>
                        <a:t>and replace it with the left child. Error if both children are internal</a:t>
                      </a:r>
                      <a:r>
                        <a:rPr lang="en-IE" sz="2000" baseline="0" dirty="0">
                          <a:latin typeface="Arial" charset="0"/>
                          <a:ea typeface="MS PGothic" charset="0"/>
                        </a:rPr>
                        <a:t> or </a:t>
                      </a:r>
                      <a:r>
                        <a:rPr lang="en-IE" sz="2000" baseline="0" dirty="0">
                          <a:latin typeface="Consolas" charset="0"/>
                          <a:ea typeface="Consolas" charset="0"/>
                          <a:cs typeface="Consolas" charset="0"/>
                        </a:rPr>
                        <a:t>n</a:t>
                      </a:r>
                      <a:r>
                        <a:rPr lang="en-IE" sz="2000" baseline="0" dirty="0">
                          <a:latin typeface="Arial" charset="0"/>
                          <a:ea typeface="MS PGothic" charset="0"/>
                        </a:rPr>
                        <a:t> is external.</a:t>
                      </a:r>
                      <a:endParaRPr lang="en-IE" sz="2000" dirty="0">
                        <a:latin typeface="Arial" charset="0"/>
                        <a:ea typeface="MS PGothic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23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an External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1673352"/>
            <a:ext cx="2859907" cy="471830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expand the right child of “8” to store the number 3.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679925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9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1" name="Rectangle 11"/>
          <p:cNvSpPr>
            <a:spLocks noChangeAspect="1" noChangeArrowheads="1"/>
          </p:cNvSpPr>
          <p:nvPr/>
        </p:nvSpPr>
        <p:spPr bwMode="auto">
          <a:xfrm>
            <a:off x="5344691" y="2958806"/>
            <a:ext cx="287734" cy="311739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4"/>
          <p:cNvCxnSpPr>
            <a:cxnSpLocks noChangeShapeType="1"/>
          </p:cNvCxnSpPr>
          <p:nvPr/>
        </p:nvCxnSpPr>
        <p:spPr bwMode="auto">
          <a:xfrm flipH="1" flipV="1">
            <a:off x="5021238" y="2612904"/>
            <a:ext cx="468313" cy="33309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15"/>
          <p:cNvCxnSpPr>
            <a:cxnSpLocks noChangeShapeType="1"/>
          </p:cNvCxnSpPr>
          <p:nvPr/>
        </p:nvCxnSpPr>
        <p:spPr bwMode="auto">
          <a:xfrm flipV="1">
            <a:off x="4404097" y="2612904"/>
            <a:ext cx="333375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062784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8</a:t>
            </a:r>
          </a:p>
        </p:txBody>
      </p:sp>
      <p:sp>
        <p:nvSpPr>
          <p:cNvPr id="26" name="Rectangle 26"/>
          <p:cNvSpPr>
            <a:spLocks noChangeAspect="1" noChangeArrowheads="1"/>
          </p:cNvSpPr>
          <p:nvPr/>
        </p:nvSpPr>
        <p:spPr bwMode="auto">
          <a:xfrm>
            <a:off x="3753222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7" name="Rectangle 27"/>
          <p:cNvSpPr>
            <a:spLocks noChangeAspect="1" noChangeArrowheads="1"/>
          </p:cNvSpPr>
          <p:nvPr/>
        </p:nvSpPr>
        <p:spPr bwMode="auto">
          <a:xfrm>
            <a:off x="4485456" y="3674099"/>
            <a:ext cx="289719" cy="30960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8" name="AutoShape 28"/>
          <p:cNvCxnSpPr>
            <a:cxnSpLocks noChangeShapeType="1"/>
          </p:cNvCxnSpPr>
          <p:nvPr/>
        </p:nvCxnSpPr>
        <p:spPr bwMode="auto">
          <a:xfrm flipH="1" flipV="1">
            <a:off x="4404097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9"/>
          <p:cNvCxnSpPr>
            <a:cxnSpLocks noChangeShapeType="1"/>
          </p:cNvCxnSpPr>
          <p:nvPr/>
        </p:nvCxnSpPr>
        <p:spPr bwMode="auto">
          <a:xfrm flipV="1">
            <a:off x="3898081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5316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an External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1673352"/>
            <a:ext cx="2859907" cy="471830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node to be expanded is given two empty child nodes. 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679925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9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1" name="Rectangle 11"/>
          <p:cNvSpPr>
            <a:spLocks noChangeAspect="1" noChangeArrowheads="1"/>
          </p:cNvSpPr>
          <p:nvPr/>
        </p:nvSpPr>
        <p:spPr bwMode="auto">
          <a:xfrm>
            <a:off x="5344691" y="2958806"/>
            <a:ext cx="287734" cy="311739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4"/>
          <p:cNvCxnSpPr>
            <a:cxnSpLocks noChangeShapeType="1"/>
          </p:cNvCxnSpPr>
          <p:nvPr/>
        </p:nvCxnSpPr>
        <p:spPr bwMode="auto">
          <a:xfrm flipH="1" flipV="1">
            <a:off x="5021238" y="2612904"/>
            <a:ext cx="468313" cy="33309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15"/>
          <p:cNvCxnSpPr>
            <a:cxnSpLocks noChangeShapeType="1"/>
          </p:cNvCxnSpPr>
          <p:nvPr/>
        </p:nvCxnSpPr>
        <p:spPr bwMode="auto">
          <a:xfrm flipV="1">
            <a:off x="4404097" y="2612904"/>
            <a:ext cx="333375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062784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8</a:t>
            </a:r>
          </a:p>
        </p:txBody>
      </p:sp>
      <p:sp>
        <p:nvSpPr>
          <p:cNvPr id="26" name="Rectangle 26"/>
          <p:cNvSpPr>
            <a:spLocks noChangeAspect="1" noChangeArrowheads="1"/>
          </p:cNvSpPr>
          <p:nvPr/>
        </p:nvSpPr>
        <p:spPr bwMode="auto">
          <a:xfrm>
            <a:off x="3753222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7" name="Rectangle 27"/>
          <p:cNvSpPr>
            <a:spLocks noChangeAspect="1" noChangeArrowheads="1"/>
          </p:cNvSpPr>
          <p:nvPr/>
        </p:nvSpPr>
        <p:spPr bwMode="auto">
          <a:xfrm>
            <a:off x="4485456" y="3674099"/>
            <a:ext cx="289719" cy="30960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8" name="AutoShape 28"/>
          <p:cNvCxnSpPr>
            <a:cxnSpLocks noChangeShapeType="1"/>
          </p:cNvCxnSpPr>
          <p:nvPr/>
        </p:nvCxnSpPr>
        <p:spPr bwMode="auto">
          <a:xfrm flipH="1" flipV="1">
            <a:off x="4404097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9"/>
          <p:cNvCxnSpPr>
            <a:cxnSpLocks noChangeShapeType="1"/>
          </p:cNvCxnSpPr>
          <p:nvPr/>
        </p:nvCxnSpPr>
        <p:spPr bwMode="auto">
          <a:xfrm flipV="1">
            <a:off x="3898081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Rectangle 9"/>
          <p:cNvSpPr>
            <a:spLocks noChangeAspect="1" noChangeArrowheads="1"/>
          </p:cNvSpPr>
          <p:nvPr/>
        </p:nvSpPr>
        <p:spPr bwMode="auto">
          <a:xfrm>
            <a:off x="4132236" y="4385121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32" name="Rectangle 10"/>
          <p:cNvSpPr>
            <a:spLocks noChangeAspect="1" noChangeArrowheads="1"/>
          </p:cNvSpPr>
          <p:nvPr/>
        </p:nvSpPr>
        <p:spPr bwMode="auto">
          <a:xfrm>
            <a:off x="4864470" y="4385121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 flipH="1" flipV="1">
            <a:off x="4783111" y="3990109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7"/>
          <p:cNvCxnSpPr>
            <a:cxnSpLocks noChangeShapeType="1"/>
          </p:cNvCxnSpPr>
          <p:nvPr/>
        </p:nvCxnSpPr>
        <p:spPr bwMode="auto">
          <a:xfrm flipV="1">
            <a:off x="4277095" y="3990109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726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an External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1673352"/>
            <a:ext cx="2859907" cy="5068016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value (3) is stored in the expanded node.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Internal nodes cannot be expanded.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method used to add nodes to a proper binary tree.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679925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9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1" name="Rectangle 11"/>
          <p:cNvSpPr>
            <a:spLocks noChangeAspect="1" noChangeArrowheads="1"/>
          </p:cNvSpPr>
          <p:nvPr/>
        </p:nvSpPr>
        <p:spPr bwMode="auto">
          <a:xfrm>
            <a:off x="5344691" y="2958806"/>
            <a:ext cx="287734" cy="311739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4"/>
          <p:cNvCxnSpPr>
            <a:cxnSpLocks noChangeShapeType="1"/>
          </p:cNvCxnSpPr>
          <p:nvPr/>
        </p:nvCxnSpPr>
        <p:spPr bwMode="auto">
          <a:xfrm flipH="1" flipV="1">
            <a:off x="5021238" y="2612904"/>
            <a:ext cx="468313" cy="33309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15"/>
          <p:cNvCxnSpPr>
            <a:cxnSpLocks noChangeShapeType="1"/>
          </p:cNvCxnSpPr>
          <p:nvPr/>
        </p:nvCxnSpPr>
        <p:spPr bwMode="auto">
          <a:xfrm flipV="1">
            <a:off x="4404097" y="2612904"/>
            <a:ext cx="333375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062784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8</a:t>
            </a:r>
          </a:p>
        </p:txBody>
      </p:sp>
      <p:sp>
        <p:nvSpPr>
          <p:cNvPr id="26" name="Rectangle 26"/>
          <p:cNvSpPr>
            <a:spLocks noChangeAspect="1" noChangeArrowheads="1"/>
          </p:cNvSpPr>
          <p:nvPr/>
        </p:nvSpPr>
        <p:spPr bwMode="auto">
          <a:xfrm>
            <a:off x="3753222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8" name="AutoShape 28"/>
          <p:cNvCxnSpPr>
            <a:cxnSpLocks noChangeShapeType="1"/>
          </p:cNvCxnSpPr>
          <p:nvPr/>
        </p:nvCxnSpPr>
        <p:spPr bwMode="auto">
          <a:xfrm flipH="1" flipV="1">
            <a:off x="4404097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9"/>
          <p:cNvCxnSpPr>
            <a:cxnSpLocks noChangeShapeType="1"/>
          </p:cNvCxnSpPr>
          <p:nvPr/>
        </p:nvCxnSpPr>
        <p:spPr bwMode="auto">
          <a:xfrm flipV="1">
            <a:off x="3898081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Rectangle 9"/>
          <p:cNvSpPr>
            <a:spLocks noChangeAspect="1" noChangeArrowheads="1"/>
          </p:cNvSpPr>
          <p:nvPr/>
        </p:nvSpPr>
        <p:spPr bwMode="auto">
          <a:xfrm>
            <a:off x="4132236" y="4385121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32" name="Rectangle 10"/>
          <p:cNvSpPr>
            <a:spLocks noChangeAspect="1" noChangeArrowheads="1"/>
          </p:cNvSpPr>
          <p:nvPr/>
        </p:nvSpPr>
        <p:spPr bwMode="auto">
          <a:xfrm>
            <a:off x="4864470" y="4385121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 flipH="1" flipV="1">
            <a:off x="4783111" y="3990109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7"/>
          <p:cNvCxnSpPr>
            <a:cxnSpLocks noChangeShapeType="1"/>
          </p:cNvCxnSpPr>
          <p:nvPr/>
        </p:nvCxnSpPr>
        <p:spPr bwMode="auto">
          <a:xfrm flipV="1">
            <a:off x="4277095" y="3990109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Oval 25"/>
          <p:cNvSpPr>
            <a:spLocks noChangeArrowheads="1"/>
          </p:cNvSpPr>
          <p:nvPr/>
        </p:nvSpPr>
        <p:spPr bwMode="auto">
          <a:xfrm>
            <a:off x="4429894" y="3659153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886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764704"/>
            <a:ext cx="3201220" cy="5976664"/>
          </a:xfrm>
        </p:spPr>
        <p:txBody>
          <a:bodyPr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an internal node with at least one external child can be removed.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example, 6 and 2 </a:t>
            </a:r>
            <a:r>
              <a:rPr lang="en-US" b="1" dirty="0"/>
              <a:t>cannot</a:t>
            </a:r>
            <a:r>
              <a:rPr lang="en-US" dirty="0"/>
              <a:t> be removed.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Neither can any of the external nodes (it would no longer be a proper binary tree). 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679925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9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1" name="Rectangle 11"/>
          <p:cNvSpPr>
            <a:spLocks noChangeAspect="1" noChangeArrowheads="1"/>
          </p:cNvSpPr>
          <p:nvPr/>
        </p:nvSpPr>
        <p:spPr bwMode="auto">
          <a:xfrm>
            <a:off x="5344691" y="2958806"/>
            <a:ext cx="287734" cy="311739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4"/>
          <p:cNvCxnSpPr>
            <a:cxnSpLocks noChangeShapeType="1"/>
          </p:cNvCxnSpPr>
          <p:nvPr/>
        </p:nvCxnSpPr>
        <p:spPr bwMode="auto">
          <a:xfrm flipH="1" flipV="1">
            <a:off x="5021238" y="2612904"/>
            <a:ext cx="468313" cy="33309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15"/>
          <p:cNvCxnSpPr>
            <a:cxnSpLocks noChangeShapeType="1"/>
          </p:cNvCxnSpPr>
          <p:nvPr/>
        </p:nvCxnSpPr>
        <p:spPr bwMode="auto">
          <a:xfrm flipV="1">
            <a:off x="4404097" y="2612904"/>
            <a:ext cx="333375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062784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8</a:t>
            </a:r>
          </a:p>
        </p:txBody>
      </p:sp>
      <p:sp>
        <p:nvSpPr>
          <p:cNvPr id="26" name="Rectangle 26"/>
          <p:cNvSpPr>
            <a:spLocks noChangeAspect="1" noChangeArrowheads="1"/>
          </p:cNvSpPr>
          <p:nvPr/>
        </p:nvSpPr>
        <p:spPr bwMode="auto">
          <a:xfrm>
            <a:off x="3753222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8" name="AutoShape 28"/>
          <p:cNvCxnSpPr>
            <a:cxnSpLocks noChangeShapeType="1"/>
          </p:cNvCxnSpPr>
          <p:nvPr/>
        </p:nvCxnSpPr>
        <p:spPr bwMode="auto">
          <a:xfrm flipH="1" flipV="1">
            <a:off x="4404097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9"/>
          <p:cNvCxnSpPr>
            <a:cxnSpLocks noChangeShapeType="1"/>
          </p:cNvCxnSpPr>
          <p:nvPr/>
        </p:nvCxnSpPr>
        <p:spPr bwMode="auto">
          <a:xfrm flipV="1">
            <a:off x="3898081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Rectangle 9"/>
          <p:cNvSpPr>
            <a:spLocks noChangeAspect="1" noChangeArrowheads="1"/>
          </p:cNvSpPr>
          <p:nvPr/>
        </p:nvSpPr>
        <p:spPr bwMode="auto">
          <a:xfrm>
            <a:off x="4132236" y="4385121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32" name="Rectangle 10"/>
          <p:cNvSpPr>
            <a:spLocks noChangeAspect="1" noChangeArrowheads="1"/>
          </p:cNvSpPr>
          <p:nvPr/>
        </p:nvSpPr>
        <p:spPr bwMode="auto">
          <a:xfrm>
            <a:off x="4864470" y="4385121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 flipH="1" flipV="1">
            <a:off x="4783111" y="3990109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7"/>
          <p:cNvCxnSpPr>
            <a:cxnSpLocks noChangeShapeType="1"/>
          </p:cNvCxnSpPr>
          <p:nvPr/>
        </p:nvCxnSpPr>
        <p:spPr bwMode="auto">
          <a:xfrm flipV="1">
            <a:off x="4277095" y="3990109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Oval 25"/>
          <p:cNvSpPr>
            <a:spLocks noChangeArrowheads="1"/>
          </p:cNvSpPr>
          <p:nvPr/>
        </p:nvSpPr>
        <p:spPr bwMode="auto">
          <a:xfrm>
            <a:off x="4429894" y="3659153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984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692696"/>
            <a:ext cx="3024611" cy="604867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remove 9.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has an external child (right child) so it can be removed.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remove 9 and its right child.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is replaced with its left child (8).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679925" y="2232838"/>
            <a:ext cx="398859" cy="431311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9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1" name="Rectangle 11"/>
          <p:cNvSpPr>
            <a:spLocks noChangeAspect="1" noChangeArrowheads="1"/>
          </p:cNvSpPr>
          <p:nvPr/>
        </p:nvSpPr>
        <p:spPr bwMode="auto">
          <a:xfrm>
            <a:off x="5344691" y="2958806"/>
            <a:ext cx="287734" cy="311739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4"/>
          <p:cNvCxnSpPr>
            <a:cxnSpLocks noChangeShapeType="1"/>
          </p:cNvCxnSpPr>
          <p:nvPr/>
        </p:nvCxnSpPr>
        <p:spPr bwMode="auto">
          <a:xfrm flipH="1" flipV="1">
            <a:off x="5021238" y="2612904"/>
            <a:ext cx="468313" cy="33309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15"/>
          <p:cNvCxnSpPr>
            <a:cxnSpLocks noChangeShapeType="1"/>
          </p:cNvCxnSpPr>
          <p:nvPr/>
        </p:nvCxnSpPr>
        <p:spPr bwMode="auto">
          <a:xfrm flipV="1">
            <a:off x="4404097" y="2612904"/>
            <a:ext cx="333375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062784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8</a:t>
            </a:r>
          </a:p>
        </p:txBody>
      </p:sp>
      <p:sp>
        <p:nvSpPr>
          <p:cNvPr id="26" name="Rectangle 26"/>
          <p:cNvSpPr>
            <a:spLocks noChangeAspect="1" noChangeArrowheads="1"/>
          </p:cNvSpPr>
          <p:nvPr/>
        </p:nvSpPr>
        <p:spPr bwMode="auto">
          <a:xfrm>
            <a:off x="3753222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8" name="AutoShape 28"/>
          <p:cNvCxnSpPr>
            <a:cxnSpLocks noChangeShapeType="1"/>
          </p:cNvCxnSpPr>
          <p:nvPr/>
        </p:nvCxnSpPr>
        <p:spPr bwMode="auto">
          <a:xfrm flipH="1" flipV="1">
            <a:off x="4404097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9"/>
          <p:cNvCxnSpPr>
            <a:cxnSpLocks noChangeShapeType="1"/>
          </p:cNvCxnSpPr>
          <p:nvPr/>
        </p:nvCxnSpPr>
        <p:spPr bwMode="auto">
          <a:xfrm flipV="1">
            <a:off x="3898081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Rectangle 9"/>
          <p:cNvSpPr>
            <a:spLocks noChangeAspect="1" noChangeArrowheads="1"/>
          </p:cNvSpPr>
          <p:nvPr/>
        </p:nvSpPr>
        <p:spPr bwMode="auto">
          <a:xfrm>
            <a:off x="4132236" y="4385121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32" name="Rectangle 10"/>
          <p:cNvSpPr>
            <a:spLocks noChangeAspect="1" noChangeArrowheads="1"/>
          </p:cNvSpPr>
          <p:nvPr/>
        </p:nvSpPr>
        <p:spPr bwMode="auto">
          <a:xfrm>
            <a:off x="4864470" y="4385121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 flipH="1" flipV="1">
            <a:off x="4783111" y="3990109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7"/>
          <p:cNvCxnSpPr>
            <a:cxnSpLocks noChangeShapeType="1"/>
          </p:cNvCxnSpPr>
          <p:nvPr/>
        </p:nvCxnSpPr>
        <p:spPr bwMode="auto">
          <a:xfrm flipV="1">
            <a:off x="4277095" y="3990109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Oval 25"/>
          <p:cNvSpPr>
            <a:spLocks noChangeArrowheads="1"/>
          </p:cNvSpPr>
          <p:nvPr/>
        </p:nvSpPr>
        <p:spPr bwMode="auto">
          <a:xfrm>
            <a:off x="4429894" y="3659153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922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692696"/>
            <a:ext cx="3024611" cy="604867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remove 9.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has an external child (right child) so it can be removed.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remove 9 and its right child.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is replaced with its left child (8).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570736" y="2284083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8</a:t>
            </a:r>
          </a:p>
        </p:txBody>
      </p:sp>
      <p:sp>
        <p:nvSpPr>
          <p:cNvPr id="26" name="Rectangle 26"/>
          <p:cNvSpPr>
            <a:spLocks noChangeAspect="1" noChangeArrowheads="1"/>
          </p:cNvSpPr>
          <p:nvPr/>
        </p:nvSpPr>
        <p:spPr bwMode="auto">
          <a:xfrm>
            <a:off x="4261174" y="3059161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8" name="AutoShape 28"/>
          <p:cNvCxnSpPr>
            <a:cxnSpLocks noChangeShapeType="1"/>
          </p:cNvCxnSpPr>
          <p:nvPr/>
        </p:nvCxnSpPr>
        <p:spPr bwMode="auto">
          <a:xfrm flipH="1" flipV="1">
            <a:off x="4912049" y="2664149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9"/>
          <p:cNvCxnSpPr>
            <a:cxnSpLocks noChangeShapeType="1"/>
          </p:cNvCxnSpPr>
          <p:nvPr/>
        </p:nvCxnSpPr>
        <p:spPr bwMode="auto">
          <a:xfrm flipV="1">
            <a:off x="4406033" y="2664149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Rectangle 9"/>
          <p:cNvSpPr>
            <a:spLocks noChangeAspect="1" noChangeArrowheads="1"/>
          </p:cNvSpPr>
          <p:nvPr/>
        </p:nvSpPr>
        <p:spPr bwMode="auto">
          <a:xfrm>
            <a:off x="4640188" y="3770183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32" name="Rectangle 10"/>
          <p:cNvSpPr>
            <a:spLocks noChangeAspect="1" noChangeArrowheads="1"/>
          </p:cNvSpPr>
          <p:nvPr/>
        </p:nvSpPr>
        <p:spPr bwMode="auto">
          <a:xfrm>
            <a:off x="5372422" y="3770183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 flipH="1" flipV="1">
            <a:off x="5291063" y="3375171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7"/>
          <p:cNvCxnSpPr>
            <a:cxnSpLocks noChangeShapeType="1"/>
          </p:cNvCxnSpPr>
          <p:nvPr/>
        </p:nvCxnSpPr>
        <p:spPr bwMode="auto">
          <a:xfrm flipV="1">
            <a:off x="4785047" y="3375171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Oval 25"/>
          <p:cNvSpPr>
            <a:spLocks noChangeArrowheads="1"/>
          </p:cNvSpPr>
          <p:nvPr/>
        </p:nvSpPr>
        <p:spPr bwMode="auto">
          <a:xfrm>
            <a:off x="4937846" y="3044215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8017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692696"/>
            <a:ext cx="3024611" cy="604867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let’s remove 8.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has an external child (left child) so it can be removed.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remove 8 and its left child.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is replaced with its right child (3).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570736" y="2284083"/>
            <a:ext cx="400844" cy="431311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8</a:t>
            </a:r>
          </a:p>
        </p:txBody>
      </p:sp>
      <p:sp>
        <p:nvSpPr>
          <p:cNvPr id="26" name="Rectangle 26"/>
          <p:cNvSpPr>
            <a:spLocks noChangeAspect="1" noChangeArrowheads="1"/>
          </p:cNvSpPr>
          <p:nvPr/>
        </p:nvSpPr>
        <p:spPr bwMode="auto">
          <a:xfrm>
            <a:off x="4261174" y="3059161"/>
            <a:ext cx="287734" cy="30960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8" name="AutoShape 28"/>
          <p:cNvCxnSpPr>
            <a:cxnSpLocks noChangeShapeType="1"/>
          </p:cNvCxnSpPr>
          <p:nvPr/>
        </p:nvCxnSpPr>
        <p:spPr bwMode="auto">
          <a:xfrm flipH="1" flipV="1">
            <a:off x="4912049" y="2664149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9"/>
          <p:cNvCxnSpPr>
            <a:cxnSpLocks noChangeShapeType="1"/>
          </p:cNvCxnSpPr>
          <p:nvPr/>
        </p:nvCxnSpPr>
        <p:spPr bwMode="auto">
          <a:xfrm flipV="1">
            <a:off x="4406033" y="2664149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Rectangle 9"/>
          <p:cNvSpPr>
            <a:spLocks noChangeAspect="1" noChangeArrowheads="1"/>
          </p:cNvSpPr>
          <p:nvPr/>
        </p:nvSpPr>
        <p:spPr bwMode="auto">
          <a:xfrm>
            <a:off x="4640188" y="3770183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32" name="Rectangle 10"/>
          <p:cNvSpPr>
            <a:spLocks noChangeAspect="1" noChangeArrowheads="1"/>
          </p:cNvSpPr>
          <p:nvPr/>
        </p:nvSpPr>
        <p:spPr bwMode="auto">
          <a:xfrm>
            <a:off x="5372422" y="3770183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 flipH="1" flipV="1">
            <a:off x="5291063" y="3375171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7"/>
          <p:cNvCxnSpPr>
            <a:cxnSpLocks noChangeShapeType="1"/>
          </p:cNvCxnSpPr>
          <p:nvPr/>
        </p:nvCxnSpPr>
        <p:spPr bwMode="auto">
          <a:xfrm flipV="1">
            <a:off x="4785047" y="3375171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Oval 25"/>
          <p:cNvSpPr>
            <a:spLocks noChangeArrowheads="1"/>
          </p:cNvSpPr>
          <p:nvPr/>
        </p:nvSpPr>
        <p:spPr bwMode="auto">
          <a:xfrm>
            <a:off x="4937846" y="3044215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2003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692696"/>
            <a:ext cx="3024611" cy="604867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let’s remove 8.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has an external child (left child) so it can be removed.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remove 8 and its left child.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is replaced with its right child (3).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Rectangle 9"/>
          <p:cNvSpPr>
            <a:spLocks noChangeAspect="1" noChangeArrowheads="1"/>
          </p:cNvSpPr>
          <p:nvPr/>
        </p:nvSpPr>
        <p:spPr bwMode="auto">
          <a:xfrm>
            <a:off x="4251296" y="301445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32" name="Rectangle 10"/>
          <p:cNvSpPr>
            <a:spLocks noChangeAspect="1" noChangeArrowheads="1"/>
          </p:cNvSpPr>
          <p:nvPr/>
        </p:nvSpPr>
        <p:spPr bwMode="auto">
          <a:xfrm>
            <a:off x="4983530" y="301445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 flipH="1" flipV="1">
            <a:off x="4902171" y="261944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7"/>
          <p:cNvCxnSpPr>
            <a:cxnSpLocks noChangeShapeType="1"/>
          </p:cNvCxnSpPr>
          <p:nvPr/>
        </p:nvCxnSpPr>
        <p:spPr bwMode="auto">
          <a:xfrm flipV="1">
            <a:off x="4396155" y="261944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Oval 25"/>
          <p:cNvSpPr>
            <a:spLocks noChangeArrowheads="1"/>
          </p:cNvSpPr>
          <p:nvPr/>
        </p:nvSpPr>
        <p:spPr bwMode="auto">
          <a:xfrm>
            <a:off x="4548954" y="2276872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64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692696"/>
            <a:ext cx="3024611" cy="604867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Finally, we remove 3.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 has an external child (in fact it has 2), so it can be removed.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remove 3 and its left child, replacing it with its right child.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Rectangle 9"/>
          <p:cNvSpPr>
            <a:spLocks noChangeAspect="1" noChangeArrowheads="1"/>
          </p:cNvSpPr>
          <p:nvPr/>
        </p:nvSpPr>
        <p:spPr bwMode="auto">
          <a:xfrm>
            <a:off x="4251296" y="3014459"/>
            <a:ext cx="287734" cy="30960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32" name="Rectangle 10"/>
          <p:cNvSpPr>
            <a:spLocks noChangeAspect="1" noChangeArrowheads="1"/>
          </p:cNvSpPr>
          <p:nvPr/>
        </p:nvSpPr>
        <p:spPr bwMode="auto">
          <a:xfrm>
            <a:off x="4983530" y="301445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33" name="AutoShape 16"/>
          <p:cNvCxnSpPr>
            <a:cxnSpLocks noChangeShapeType="1"/>
          </p:cNvCxnSpPr>
          <p:nvPr/>
        </p:nvCxnSpPr>
        <p:spPr bwMode="auto">
          <a:xfrm flipH="1" flipV="1">
            <a:off x="4902171" y="261944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7"/>
          <p:cNvCxnSpPr>
            <a:cxnSpLocks noChangeShapeType="1"/>
          </p:cNvCxnSpPr>
          <p:nvPr/>
        </p:nvCxnSpPr>
        <p:spPr bwMode="auto">
          <a:xfrm flipV="1">
            <a:off x="4396155" y="261944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Oval 25"/>
          <p:cNvSpPr>
            <a:spLocks noChangeArrowheads="1"/>
          </p:cNvSpPr>
          <p:nvPr/>
        </p:nvSpPr>
        <p:spPr bwMode="auto">
          <a:xfrm>
            <a:off x="4548954" y="2288491"/>
            <a:ext cx="400844" cy="431311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 dirty="0">
                <a:latin typeface="Times New Roman" pitchFamily="18" charset="0"/>
                <a:sym typeface="Symbol" pitchFamily="18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358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620F-B469-774B-9B25-E66BE7D0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685C6-D70D-5744-B4B3-74E0B26D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Labs start next week.</a:t>
            </a:r>
          </a:p>
          <a:p>
            <a:endParaRPr lang="en-US" dirty="0"/>
          </a:p>
          <a:p>
            <a:r>
              <a:rPr lang="en-US" dirty="0"/>
              <a:t>Bring your own laptop.</a:t>
            </a:r>
          </a:p>
          <a:p>
            <a:endParaRPr lang="en-US" dirty="0"/>
          </a:p>
          <a:p>
            <a:r>
              <a:rPr lang="en-US" dirty="0"/>
              <a:t>Should have:</a:t>
            </a:r>
          </a:p>
          <a:p>
            <a:pPr lvl="1"/>
            <a:r>
              <a:rPr lang="en-US" dirty="0"/>
              <a:t>Recent version of Eclipse.</a:t>
            </a:r>
          </a:p>
          <a:p>
            <a:pPr lvl="1"/>
            <a:r>
              <a:rPr lang="en-US" dirty="0"/>
              <a:t>Java Development Kit (Java 8 or later).</a:t>
            </a:r>
          </a:p>
        </p:txBody>
      </p:sp>
    </p:spTree>
    <p:extLst>
      <p:ext uri="{BB962C8B-B14F-4D97-AF65-F5344CB8AC3E}">
        <p14:creationId xmlns:p14="http://schemas.microsoft.com/office/powerpoint/2010/main" val="1843745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Node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5826892" y="692696"/>
            <a:ext cx="3024611" cy="6048672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Finally, we remove 3.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 has an external child (in fact it has 2), so it can be removed.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remove 3 and its left child, </a:t>
            </a:r>
            <a:r>
              <a:rPr lang="en-US"/>
              <a:t>replacing it with its right child.</a:t>
            </a: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915816" y="1545303"/>
            <a:ext cx="400844" cy="429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6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725191" y="2232838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59409" y="2899021"/>
            <a:ext cx="400844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4</a:t>
            </a:r>
          </a:p>
        </p:txBody>
      </p:sp>
      <p:sp>
        <p:nvSpPr>
          <p:cNvPr id="9" name="Rectangle 9"/>
          <p:cNvSpPr>
            <a:spLocks noChangeAspect="1" noChangeArrowheads="1"/>
          </p:cNvSpPr>
          <p:nvPr/>
        </p:nvSpPr>
        <p:spPr bwMode="auto">
          <a:xfrm>
            <a:off x="2149847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2882081" y="3674099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12" name="AutoShape 12"/>
          <p:cNvCxnSpPr>
            <a:cxnSpLocks noChangeShapeType="1"/>
          </p:cNvCxnSpPr>
          <p:nvPr/>
        </p:nvCxnSpPr>
        <p:spPr bwMode="auto">
          <a:xfrm flipH="1">
            <a:off x="2066503" y="1923234"/>
            <a:ext cx="908844" cy="3629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3"/>
          <p:cNvCxnSpPr>
            <a:cxnSpLocks noChangeShapeType="1"/>
          </p:cNvCxnSpPr>
          <p:nvPr/>
        </p:nvCxnSpPr>
        <p:spPr bwMode="auto">
          <a:xfrm flipH="1" flipV="1">
            <a:off x="3257128" y="1925369"/>
            <a:ext cx="1480344" cy="35871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6"/>
          <p:cNvCxnSpPr>
            <a:cxnSpLocks noChangeShapeType="1"/>
          </p:cNvCxnSpPr>
          <p:nvPr/>
        </p:nvCxnSpPr>
        <p:spPr bwMode="auto">
          <a:xfrm flipH="1" flipV="1">
            <a:off x="2800722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 flipV="1">
            <a:off x="2294706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18"/>
          <p:cNvCxnSpPr>
            <a:cxnSpLocks noChangeShapeType="1"/>
          </p:cNvCxnSpPr>
          <p:nvPr/>
        </p:nvCxnSpPr>
        <p:spPr bwMode="auto">
          <a:xfrm flipV="1">
            <a:off x="1332284" y="2612904"/>
            <a:ext cx="450453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AutoShape 19"/>
          <p:cNvCxnSpPr>
            <a:cxnSpLocks noChangeShapeType="1"/>
          </p:cNvCxnSpPr>
          <p:nvPr/>
        </p:nvCxnSpPr>
        <p:spPr bwMode="auto">
          <a:xfrm flipH="1" flipV="1">
            <a:off x="2066503" y="2612904"/>
            <a:ext cx="452438" cy="337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90972" y="2899021"/>
            <a:ext cx="398859" cy="43131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r>
              <a:rPr lang="en-US" b="0">
                <a:latin typeface="Times New Roman" pitchFamily="18" charset="0"/>
                <a:sym typeface="Symbol" pitchFamily="18" charset="2"/>
              </a:rPr>
              <a:t>1</a:t>
            </a:r>
          </a:p>
        </p:txBody>
      </p:sp>
      <p:sp>
        <p:nvSpPr>
          <p:cNvPr id="21" name="Rectangle 21"/>
          <p:cNvSpPr>
            <a:spLocks noChangeAspect="1" noChangeArrowheads="1"/>
          </p:cNvSpPr>
          <p:nvPr/>
        </p:nvSpPr>
        <p:spPr bwMode="auto">
          <a:xfrm>
            <a:off x="679425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sp>
        <p:nvSpPr>
          <p:cNvPr id="22" name="Rectangle 22"/>
          <p:cNvSpPr>
            <a:spLocks noChangeAspect="1" noChangeArrowheads="1"/>
          </p:cNvSpPr>
          <p:nvPr/>
        </p:nvSpPr>
        <p:spPr bwMode="auto">
          <a:xfrm>
            <a:off x="1413644" y="3674099"/>
            <a:ext cx="287734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H="1" flipV="1">
            <a:off x="1332284" y="3279087"/>
            <a:ext cx="226219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 flipV="1">
            <a:off x="824284" y="3279087"/>
            <a:ext cx="224234" cy="38220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Rectangle 10"/>
          <p:cNvSpPr>
            <a:spLocks noChangeAspect="1" noChangeArrowheads="1"/>
          </p:cNvSpPr>
          <p:nvPr/>
        </p:nvSpPr>
        <p:spPr bwMode="auto">
          <a:xfrm>
            <a:off x="4572000" y="2284083"/>
            <a:ext cx="289719" cy="309604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b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43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Tree Traversals and the Visitor Pattern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>
                <a:latin typeface="Arial" charset="0"/>
                <a:ea typeface="MS PGothic" charset="0"/>
              </a:rPr>
              <a:t>Visitor Pattern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b="1" dirty="0">
                <a:latin typeface="Arial" charset="0"/>
                <a:ea typeface="MS PGothic" charset="0"/>
              </a:rPr>
              <a:t>Design Pattern</a:t>
            </a:r>
            <a:r>
              <a:rPr lang="en-IE" sz="2400" dirty="0">
                <a:latin typeface="Arial" charset="0"/>
                <a:ea typeface="MS PGothic" charset="0"/>
              </a:rPr>
              <a:t>: a general reusable solution to a commonly occurring problem within a given context in software design.</a:t>
            </a:r>
          </a:p>
          <a:p>
            <a:endParaRPr lang="en-IE" sz="2400" dirty="0">
              <a:latin typeface="Arial" charset="0"/>
              <a:ea typeface="MS PGothic" charset="0"/>
            </a:endParaRPr>
          </a:p>
          <a:p>
            <a:r>
              <a:rPr lang="en-IE" sz="2400" b="1" dirty="0">
                <a:latin typeface="Arial" charset="0"/>
                <a:ea typeface="MS PGothic" charset="0"/>
              </a:rPr>
              <a:t>Visitor Pattern</a:t>
            </a:r>
            <a:r>
              <a:rPr lang="en-IE" sz="2400" dirty="0">
                <a:latin typeface="Arial" charset="0"/>
                <a:ea typeface="MS PGothic" charset="0"/>
              </a:rPr>
              <a:t>: a way of separating an algorithm from an object structure on which it operates.</a:t>
            </a:r>
          </a:p>
          <a:p>
            <a:pPr lvl="1"/>
            <a:r>
              <a:rPr lang="en-IE" sz="2000" dirty="0">
                <a:latin typeface="Arial" charset="0"/>
                <a:ea typeface="MS PGothic" charset="0"/>
              </a:rPr>
              <a:t>Traversal Algorithms are used to visit nodes in a tree.</a:t>
            </a:r>
          </a:p>
          <a:p>
            <a:pPr lvl="1"/>
            <a:r>
              <a:rPr lang="en-IE" sz="2000" dirty="0">
                <a:latin typeface="Arial" charset="0"/>
                <a:ea typeface="MS PGothic" charset="0"/>
              </a:rPr>
              <a:t>Same algorithm applies to general trees and binary trees.</a:t>
            </a:r>
          </a:p>
          <a:p>
            <a:pPr lvl="1"/>
            <a:r>
              <a:rPr lang="en-IE" sz="2000" dirty="0">
                <a:latin typeface="Arial" charset="0"/>
                <a:ea typeface="MS PGothic" charset="0"/>
              </a:rPr>
              <a:t>Visitor Pattern allows us to implement once and reuse.</a:t>
            </a:r>
          </a:p>
          <a:p>
            <a:pPr lvl="1"/>
            <a:endParaRPr lang="en-IE" sz="2000" dirty="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Traversing a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When visiting nodes in a tree structure, it can be important to decide what order to visit the nodes in.</a:t>
            </a:r>
            <a:br>
              <a:rPr lang="en-IE" dirty="0"/>
            </a:br>
            <a:endParaRPr lang="en-IE" dirty="0"/>
          </a:p>
          <a:p>
            <a:r>
              <a:rPr lang="en-IE" dirty="0"/>
              <a:t>The act of travelling through a tree visiting nodes is known as a </a:t>
            </a:r>
            <a:r>
              <a:rPr lang="en-IE" b="1" dirty="0"/>
              <a:t>traversal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/>
              <a:t>Depending on the order you want to visit the nodes in, you can choose an appropriate traversal type. There are several options.</a:t>
            </a:r>
          </a:p>
          <a:p>
            <a:endParaRPr lang="en-IE" dirty="0"/>
          </a:p>
          <a:p>
            <a:r>
              <a:rPr lang="en-IE" dirty="0"/>
              <a:t>The choice of traversal type will depend on what you are using the tree to represent.</a:t>
            </a:r>
          </a:p>
        </p:txBody>
      </p:sp>
    </p:spTree>
    <p:extLst>
      <p:ext uri="{BB962C8B-B14F-4D97-AF65-F5344CB8AC3E}">
        <p14:creationId xmlns:p14="http://schemas.microsoft.com/office/powerpoint/2010/main" val="393303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“Visiting” a node.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act of “visiting” a node generally involves some kind of processing.</a:t>
            </a:r>
          </a:p>
          <a:p>
            <a:endParaRPr lang="en-US" dirty="0"/>
          </a:p>
          <a:p>
            <a:r>
              <a:rPr lang="en-US" dirty="0"/>
              <a:t>It will depend on what you are trying to do.</a:t>
            </a:r>
          </a:p>
          <a:p>
            <a:endParaRPr lang="en-US" dirty="0"/>
          </a:p>
          <a:p>
            <a:r>
              <a:rPr lang="en-US" dirty="0"/>
              <a:t>Some examples:</a:t>
            </a:r>
          </a:p>
          <a:p>
            <a:pPr lvl="1"/>
            <a:r>
              <a:rPr lang="en-US" dirty="0"/>
              <a:t>Print the object stored in the node.</a:t>
            </a:r>
          </a:p>
          <a:p>
            <a:pPr lvl="1"/>
            <a:r>
              <a:rPr lang="en-US" dirty="0"/>
              <a:t>Make a calculation based on the node’s value.</a:t>
            </a:r>
          </a:p>
          <a:p>
            <a:pPr lvl="1"/>
            <a:r>
              <a:rPr lang="en-US" dirty="0"/>
              <a:t>Find a particular value in the tree.</a:t>
            </a:r>
          </a:p>
          <a:p>
            <a:pPr lvl="1"/>
            <a:r>
              <a:rPr lang="en-US" dirty="0"/>
              <a:t>Some more complex processing.</a:t>
            </a:r>
          </a:p>
        </p:txBody>
      </p:sp>
    </p:spTree>
    <p:extLst>
      <p:ext uri="{BB962C8B-B14F-4D97-AF65-F5344CB8AC3E}">
        <p14:creationId xmlns:p14="http://schemas.microsoft.com/office/powerpoint/2010/main" val="1997310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Preorder</a:t>
            </a:r>
            <a:r>
              <a:rPr lang="en-IE" dirty="0"/>
              <a:t> Traversal of a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474840" cy="47183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sz="2000" b="1" dirty="0"/>
              <a:t>Algorithm </a:t>
            </a:r>
            <a:r>
              <a:rPr lang="en-IE" sz="2000" dirty="0" err="1"/>
              <a:t>preorder</a:t>
            </a:r>
            <a:r>
              <a:rPr lang="en-IE" sz="2000" dirty="0"/>
              <a:t>(</a:t>
            </a:r>
            <a:r>
              <a:rPr lang="en-IE" sz="2000" i="1" dirty="0" err="1"/>
              <a:t>T,v</a:t>
            </a:r>
            <a:r>
              <a:rPr lang="en-IE" sz="2000" dirty="0"/>
              <a:t>):</a:t>
            </a:r>
          </a:p>
          <a:p>
            <a:pPr marL="0" indent="0">
              <a:buNone/>
            </a:pPr>
            <a:r>
              <a:rPr lang="en-IE" sz="2000" dirty="0"/>
              <a:t>   perform the "visit" action for node </a:t>
            </a:r>
            <a:r>
              <a:rPr lang="en-IE" sz="2000" i="1" dirty="0"/>
              <a:t>v</a:t>
            </a:r>
            <a:endParaRPr lang="en-IE" sz="2000" dirty="0"/>
          </a:p>
          <a:p>
            <a:pPr marL="0" indent="0">
              <a:buNone/>
            </a:pPr>
            <a:r>
              <a:rPr lang="en-IE" sz="2000" dirty="0"/>
              <a:t>   </a:t>
            </a:r>
            <a:r>
              <a:rPr lang="en-IE" sz="2000" b="1" dirty="0"/>
              <a:t>if</a:t>
            </a:r>
            <a:r>
              <a:rPr lang="en-IE" sz="2000" dirty="0"/>
              <a:t> </a:t>
            </a:r>
            <a:r>
              <a:rPr lang="en-IE" sz="2000" i="1" dirty="0"/>
              <a:t>v</a:t>
            </a:r>
            <a:r>
              <a:rPr lang="en-IE" sz="2000" dirty="0"/>
              <a:t> has a left child </a:t>
            </a:r>
            <a:r>
              <a:rPr lang="en-IE" sz="2000" i="1" dirty="0"/>
              <a:t>u</a:t>
            </a:r>
            <a:r>
              <a:rPr lang="en-IE" sz="2000" dirty="0"/>
              <a:t> in </a:t>
            </a:r>
            <a:r>
              <a:rPr lang="en-IE" sz="2000" i="1" dirty="0"/>
              <a:t>T</a:t>
            </a:r>
            <a:r>
              <a:rPr lang="en-IE" sz="2000" dirty="0"/>
              <a:t> </a:t>
            </a:r>
            <a:r>
              <a:rPr lang="en-IE" sz="2000" b="1" dirty="0"/>
              <a:t>then</a:t>
            </a:r>
            <a:br>
              <a:rPr lang="en-IE" sz="2000" b="1" dirty="0"/>
            </a:br>
            <a:r>
              <a:rPr lang="en-IE" sz="2000" b="1" dirty="0"/>
              <a:t>      </a:t>
            </a:r>
            <a:r>
              <a:rPr lang="en-IE" sz="2000" dirty="0" err="1"/>
              <a:t>preorder</a:t>
            </a:r>
            <a:r>
              <a:rPr lang="en-IE" sz="2000" dirty="0"/>
              <a:t>(</a:t>
            </a:r>
            <a:r>
              <a:rPr lang="en-IE" sz="2000" i="1" dirty="0" err="1"/>
              <a:t>T</a:t>
            </a:r>
            <a:r>
              <a:rPr lang="en-IE" sz="2000" dirty="0" err="1"/>
              <a:t>,</a:t>
            </a:r>
            <a:r>
              <a:rPr lang="en-IE" sz="2000" i="1" dirty="0" err="1"/>
              <a:t>u</a:t>
            </a:r>
            <a:r>
              <a:rPr lang="en-IE" sz="2000" dirty="0"/>
              <a:t>)</a:t>
            </a:r>
            <a:br>
              <a:rPr lang="en-IE" sz="2000" dirty="0"/>
            </a:br>
            <a:r>
              <a:rPr lang="en-IE" sz="2000" dirty="0"/>
              <a:t>   </a:t>
            </a:r>
            <a:r>
              <a:rPr lang="en-IE" sz="2000" b="1" dirty="0"/>
              <a:t>if</a:t>
            </a:r>
            <a:r>
              <a:rPr lang="en-IE" sz="2000" b="1" i="1" dirty="0"/>
              <a:t> </a:t>
            </a:r>
            <a:r>
              <a:rPr lang="en-IE" sz="2000" i="1" dirty="0"/>
              <a:t>v </a:t>
            </a:r>
            <a:r>
              <a:rPr lang="en-IE" sz="2000" dirty="0"/>
              <a:t>has a right child </a:t>
            </a:r>
            <a:r>
              <a:rPr lang="en-IE" sz="2000" i="1" dirty="0"/>
              <a:t>w</a:t>
            </a:r>
            <a:r>
              <a:rPr lang="en-IE" sz="2000" dirty="0"/>
              <a:t> in </a:t>
            </a:r>
            <a:r>
              <a:rPr lang="en-IE" sz="2000" i="1" dirty="0"/>
              <a:t>T</a:t>
            </a:r>
            <a:r>
              <a:rPr lang="en-IE" sz="2000" dirty="0"/>
              <a:t> </a:t>
            </a:r>
            <a:r>
              <a:rPr lang="en-IE" sz="2000" b="1" dirty="0"/>
              <a:t>then</a:t>
            </a:r>
          </a:p>
          <a:p>
            <a:pPr marL="0" indent="0">
              <a:buNone/>
            </a:pPr>
            <a:r>
              <a:rPr lang="en-IE" sz="2000" b="1" dirty="0"/>
              <a:t>      </a:t>
            </a:r>
            <a:r>
              <a:rPr lang="en-IE" sz="2000" dirty="0" err="1"/>
              <a:t>preorder</a:t>
            </a:r>
            <a:r>
              <a:rPr lang="en-IE" sz="2000" dirty="0"/>
              <a:t>(</a:t>
            </a:r>
            <a:r>
              <a:rPr lang="en-IE" sz="2000" i="1" dirty="0" err="1"/>
              <a:t>T</a:t>
            </a:r>
            <a:r>
              <a:rPr lang="en-IE" sz="2000" dirty="0" err="1"/>
              <a:t>,</a:t>
            </a:r>
            <a:r>
              <a:rPr lang="en-IE" sz="2000" i="1" dirty="0" err="1"/>
              <a:t>w</a:t>
            </a:r>
            <a:r>
              <a:rPr lang="en-IE" sz="2000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789040"/>
            <a:ext cx="8229600" cy="2602616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A </a:t>
            </a:r>
            <a:r>
              <a:rPr lang="en-IE" b="1" dirty="0"/>
              <a:t>preorder</a:t>
            </a:r>
            <a:r>
              <a:rPr lang="en-IE" dirty="0"/>
              <a:t> traversal visits a node </a:t>
            </a:r>
            <a:r>
              <a:rPr lang="en-IE" b="1" dirty="0"/>
              <a:t>before</a:t>
            </a:r>
            <a:r>
              <a:rPr lang="en-IE" dirty="0"/>
              <a:t> it </a:t>
            </a:r>
            <a:r>
              <a:rPr lang="en-IE" i="1" dirty="0"/>
              <a:t>recursively</a:t>
            </a:r>
            <a:r>
              <a:rPr lang="en-IE" dirty="0"/>
              <a:t> visits its subtrees (left first, then right).</a:t>
            </a:r>
          </a:p>
          <a:p>
            <a:r>
              <a:rPr lang="en-IE" dirty="0"/>
              <a:t>When we </a:t>
            </a:r>
            <a:r>
              <a:rPr lang="en-IE" b="1" dirty="0"/>
              <a:t>recursively</a:t>
            </a:r>
            <a:r>
              <a:rPr lang="en-IE" dirty="0"/>
              <a:t> visit a subtree, it means that we visit </a:t>
            </a:r>
            <a:r>
              <a:rPr lang="en-IE" b="1" dirty="0"/>
              <a:t>all</a:t>
            </a:r>
            <a:r>
              <a:rPr lang="en-IE" dirty="0"/>
              <a:t> the descendants in that subtree before we go further.</a:t>
            </a:r>
          </a:p>
          <a:p>
            <a:r>
              <a:rPr lang="en-IE" dirty="0" err="1"/>
              <a:t>Preorder</a:t>
            </a:r>
            <a:r>
              <a:rPr lang="en-IE" dirty="0"/>
              <a:t> traversal can be used with any tree type.</a:t>
            </a:r>
          </a:p>
        </p:txBody>
      </p:sp>
    </p:spTree>
    <p:extLst>
      <p:ext uri="{BB962C8B-B14F-4D97-AF65-F5344CB8AC3E}">
        <p14:creationId xmlns:p14="http://schemas.microsoft.com/office/powerpoint/2010/main" val="290922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Preorder Traversal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75" y="2017713"/>
            <a:ext cx="6788328" cy="484028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7" y="533400"/>
            <a:ext cx="4350057" cy="2171326"/>
          </a:xfrm>
        </p:spPr>
        <p:txBody>
          <a:bodyPr>
            <a:normAutofit/>
          </a:bodyPr>
          <a:lstStyle/>
          <a:p>
            <a:r>
              <a:rPr lang="en-US" sz="2000" dirty="0"/>
              <a:t>Next we visit the left child of 7 (which is 3). We must recursively finish the traversal of this sub-tree before we do the right child (12).</a:t>
            </a:r>
          </a:p>
          <a:p>
            <a:r>
              <a:rPr lang="en-US" sz="2000" dirty="0"/>
              <a:t>After visiting the left subtree, we can now start on the right.</a:t>
            </a:r>
          </a:p>
          <a:p>
            <a:pPr lvl="1"/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67389" y="2492896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3688" y="3277862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8195" y="425319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401" y="527649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3844" y="527649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59890" y="425319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1653" y="527649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9891" y="6217731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7397" y="3277862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0853" y="4253190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0885" y="5276490"/>
            <a:ext cx="428451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66959" y="5276490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13326" y="6217731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51310" y="4253190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6959" y="5270901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51309" y="6213369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61553" y="5157192"/>
            <a:ext cx="2264289" cy="160043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Traversal order: </a:t>
            </a:r>
            <a:r>
              <a:rPr lang="en-US" sz="2000" b="0" dirty="0"/>
              <a:t>7, 3, 1, 0, 2, 6, 4, 5, 12, 9, 8, 11, 10, 13, 15, 14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7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Inorder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474840" cy="47183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2000" b="1" dirty="0"/>
              <a:t>Algorithm </a:t>
            </a:r>
            <a:r>
              <a:rPr lang="en-IE" sz="2000" dirty="0" err="1"/>
              <a:t>inorder</a:t>
            </a:r>
            <a:r>
              <a:rPr lang="en-IE" sz="2000" dirty="0"/>
              <a:t>(</a:t>
            </a:r>
            <a:r>
              <a:rPr lang="en-IE" sz="2000" i="1" dirty="0" err="1"/>
              <a:t>T,v</a:t>
            </a:r>
            <a:r>
              <a:rPr lang="en-IE" sz="2000" dirty="0"/>
              <a:t>):</a:t>
            </a:r>
          </a:p>
          <a:p>
            <a:pPr marL="0" indent="0">
              <a:buNone/>
            </a:pPr>
            <a:r>
              <a:rPr lang="en-IE" sz="2000" b="1" dirty="0"/>
              <a:t>   if</a:t>
            </a:r>
            <a:r>
              <a:rPr lang="en-IE" sz="2000" dirty="0"/>
              <a:t> </a:t>
            </a:r>
            <a:r>
              <a:rPr lang="en-IE" sz="2000" i="1" dirty="0"/>
              <a:t>v</a:t>
            </a:r>
            <a:r>
              <a:rPr lang="en-IE" sz="2000" dirty="0"/>
              <a:t> has a left child </a:t>
            </a:r>
            <a:r>
              <a:rPr lang="en-IE" sz="2000" i="1" dirty="0"/>
              <a:t>u</a:t>
            </a:r>
            <a:r>
              <a:rPr lang="en-IE" sz="2000" dirty="0"/>
              <a:t> in </a:t>
            </a:r>
            <a:r>
              <a:rPr lang="en-IE" sz="2000" i="1" dirty="0"/>
              <a:t>T</a:t>
            </a:r>
            <a:r>
              <a:rPr lang="en-IE" sz="2000" dirty="0"/>
              <a:t> </a:t>
            </a:r>
            <a:r>
              <a:rPr lang="en-IE" sz="2000" b="1" dirty="0"/>
              <a:t>then</a:t>
            </a:r>
            <a:br>
              <a:rPr lang="en-IE" sz="2000" b="1" dirty="0"/>
            </a:br>
            <a:r>
              <a:rPr lang="en-IE" sz="2000" b="1" dirty="0"/>
              <a:t>      </a:t>
            </a:r>
            <a:r>
              <a:rPr lang="en-IE" sz="2000" dirty="0" err="1"/>
              <a:t>inorder</a:t>
            </a:r>
            <a:r>
              <a:rPr lang="en-IE" sz="2000" dirty="0"/>
              <a:t>(</a:t>
            </a:r>
            <a:r>
              <a:rPr lang="en-IE" sz="2000" i="1" dirty="0" err="1"/>
              <a:t>T</a:t>
            </a:r>
            <a:r>
              <a:rPr lang="en-IE" sz="2000" dirty="0" err="1"/>
              <a:t>,</a:t>
            </a:r>
            <a:r>
              <a:rPr lang="en-IE" sz="2000" i="1" dirty="0" err="1"/>
              <a:t>u</a:t>
            </a:r>
            <a:r>
              <a:rPr lang="en-IE" sz="2000" dirty="0"/>
              <a:t>)</a:t>
            </a:r>
            <a:br>
              <a:rPr lang="en-IE" sz="2000" dirty="0"/>
            </a:br>
            <a:r>
              <a:rPr lang="en-IE" sz="2000" dirty="0"/>
              <a:t>   perform the "visit" action for node </a:t>
            </a:r>
            <a:r>
              <a:rPr lang="en-IE" sz="2000" i="1" dirty="0"/>
              <a:t>v</a:t>
            </a:r>
            <a:endParaRPr lang="en-IE" sz="2000" dirty="0"/>
          </a:p>
          <a:p>
            <a:pPr marL="0" indent="0">
              <a:buNone/>
            </a:pPr>
            <a:r>
              <a:rPr lang="en-IE" sz="2000" dirty="0"/>
              <a:t>   </a:t>
            </a:r>
            <a:r>
              <a:rPr lang="en-IE" sz="2000" b="1" dirty="0"/>
              <a:t>if</a:t>
            </a:r>
            <a:r>
              <a:rPr lang="en-IE" sz="2000" b="1" i="1" dirty="0"/>
              <a:t> </a:t>
            </a:r>
            <a:r>
              <a:rPr lang="en-IE" sz="2000" i="1" dirty="0"/>
              <a:t>v </a:t>
            </a:r>
            <a:r>
              <a:rPr lang="en-IE" sz="2000" dirty="0"/>
              <a:t>has a right child </a:t>
            </a:r>
            <a:r>
              <a:rPr lang="en-IE" sz="2000" i="1" dirty="0"/>
              <a:t>w</a:t>
            </a:r>
            <a:r>
              <a:rPr lang="en-IE" sz="2000" dirty="0"/>
              <a:t> in </a:t>
            </a:r>
            <a:r>
              <a:rPr lang="en-IE" sz="2000" i="1" dirty="0"/>
              <a:t>T</a:t>
            </a:r>
            <a:r>
              <a:rPr lang="en-IE" sz="2000" dirty="0"/>
              <a:t> </a:t>
            </a:r>
            <a:r>
              <a:rPr lang="en-IE" sz="2000" b="1" dirty="0"/>
              <a:t>then</a:t>
            </a:r>
          </a:p>
          <a:p>
            <a:pPr marL="0" indent="0">
              <a:buNone/>
            </a:pPr>
            <a:r>
              <a:rPr lang="en-IE" sz="2000" b="1" dirty="0"/>
              <a:t>      </a:t>
            </a:r>
            <a:r>
              <a:rPr lang="en-IE" sz="2000" dirty="0" err="1"/>
              <a:t>inorder</a:t>
            </a:r>
            <a:r>
              <a:rPr lang="en-IE" sz="2000" dirty="0"/>
              <a:t>(</a:t>
            </a:r>
            <a:r>
              <a:rPr lang="en-IE" sz="2000" i="1" dirty="0" err="1"/>
              <a:t>T</a:t>
            </a:r>
            <a:r>
              <a:rPr lang="en-IE" sz="2000" dirty="0" err="1"/>
              <a:t>,</a:t>
            </a:r>
            <a:r>
              <a:rPr lang="en-IE" sz="2000" i="1" dirty="0" err="1"/>
              <a:t>w</a:t>
            </a:r>
            <a:r>
              <a:rPr lang="en-IE" sz="2000" dirty="0"/>
              <a:t>)</a:t>
            </a:r>
          </a:p>
          <a:p>
            <a:endParaRPr lang="en-IE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77072"/>
            <a:ext cx="8229600" cy="2314584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An </a:t>
            </a:r>
            <a:r>
              <a:rPr lang="en-IE" b="1" dirty="0"/>
              <a:t>inorder</a:t>
            </a:r>
            <a:r>
              <a:rPr lang="en-IE" dirty="0"/>
              <a:t> traversal visits a node </a:t>
            </a:r>
            <a:r>
              <a:rPr lang="en-IE" b="1" dirty="0"/>
              <a:t>after</a:t>
            </a:r>
            <a:r>
              <a:rPr lang="en-IE" dirty="0"/>
              <a:t> recursively visiting its left subtree, but </a:t>
            </a:r>
            <a:r>
              <a:rPr lang="en-IE" b="1" dirty="0"/>
              <a:t>before</a:t>
            </a:r>
            <a:r>
              <a:rPr lang="en-IE" dirty="0"/>
              <a:t> recursively visiting the right subtree.</a:t>
            </a:r>
          </a:p>
          <a:p>
            <a:r>
              <a:rPr lang="en-IE" dirty="0"/>
              <a:t>A node cannot be visited until all of its descendants in the left subtree have been visited (but before any in the right subtree).</a:t>
            </a:r>
          </a:p>
          <a:p>
            <a:r>
              <a:rPr lang="en-IE" dirty="0" err="1"/>
              <a:t>Inorder</a:t>
            </a:r>
            <a:r>
              <a:rPr lang="en-IE" dirty="0"/>
              <a:t> traversal only makes sense for binary trees.</a:t>
            </a:r>
          </a:p>
        </p:txBody>
      </p:sp>
    </p:spTree>
    <p:extLst>
      <p:ext uri="{BB962C8B-B14F-4D97-AF65-F5344CB8AC3E}">
        <p14:creationId xmlns:p14="http://schemas.microsoft.com/office/powerpoint/2010/main" val="791338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Inorder Traversal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75" y="2017713"/>
            <a:ext cx="6788328" cy="484028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7" y="533400"/>
            <a:ext cx="4350057" cy="5858256"/>
          </a:xfrm>
        </p:spPr>
        <p:txBody>
          <a:bodyPr>
            <a:normAutofit/>
          </a:bodyPr>
          <a:lstStyle/>
          <a:p>
            <a:r>
              <a:rPr lang="en-US" sz="2000" dirty="0"/>
              <a:t>This time, we must recursively visit the left subtree first, before visiting the root node (7).</a:t>
            </a:r>
          </a:p>
          <a:p>
            <a:r>
              <a:rPr lang="en-US" sz="2000" b="1" dirty="0"/>
              <a:t>But:</a:t>
            </a:r>
            <a:r>
              <a:rPr lang="en-US" sz="2000" dirty="0"/>
              <a:t> when we recursively visit the left subtree, we must also visit 3’s left child before 3 itself.</a:t>
            </a:r>
          </a:p>
          <a:p>
            <a:r>
              <a:rPr lang="en-US" sz="2000" dirty="0"/>
              <a:t>The same is true at 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032" y="5270901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3650" y="425319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9610" y="5270901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7202" y="3277862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27973" y="5270901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62380" y="6213369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9929" y="425319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89061" y="2492896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09190" y="5270901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0853" y="4253190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30853" y="6213369"/>
            <a:ext cx="428451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66959" y="5276490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33445" y="3277770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51310" y="4253190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51309" y="6213369"/>
            <a:ext cx="441147" cy="369332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57717" y="5270901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865" y="-39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98079" y="3947462"/>
            <a:ext cx="2264289" cy="13234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Traversal order:</a:t>
            </a:r>
          </a:p>
          <a:p>
            <a:pPr marL="0" lvl="1"/>
            <a:r>
              <a:rPr lang="en-US" sz="2000" b="0" dirty="0"/>
              <a:t>0, 1, 2, 3, 4, 5, 6, 7, 8, 9, 10, 11, 12, 13, 14, 15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6571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Postorder</a:t>
            </a:r>
            <a:r>
              <a:rPr lang="en-IE" dirty="0"/>
              <a:t> Traversal of a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618856" cy="47183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sz="2000" b="1" dirty="0"/>
              <a:t>Algorithm </a:t>
            </a:r>
            <a:r>
              <a:rPr lang="en-IE" sz="2000" dirty="0" err="1"/>
              <a:t>postorder</a:t>
            </a:r>
            <a:r>
              <a:rPr lang="en-IE" sz="2000" dirty="0"/>
              <a:t>(</a:t>
            </a:r>
            <a:r>
              <a:rPr lang="en-IE" sz="2000" i="1" dirty="0" err="1"/>
              <a:t>T,v</a:t>
            </a:r>
            <a:r>
              <a:rPr lang="en-IE" sz="2000" dirty="0"/>
              <a:t>):</a:t>
            </a:r>
          </a:p>
          <a:p>
            <a:pPr marL="0" indent="0">
              <a:buNone/>
            </a:pPr>
            <a:r>
              <a:rPr lang="en-IE" sz="2000" b="1" dirty="0"/>
              <a:t>   if</a:t>
            </a:r>
            <a:r>
              <a:rPr lang="en-IE" sz="2000" dirty="0"/>
              <a:t> </a:t>
            </a:r>
            <a:r>
              <a:rPr lang="en-IE" sz="2000" i="1" dirty="0"/>
              <a:t>v</a:t>
            </a:r>
            <a:r>
              <a:rPr lang="en-IE" sz="2000" dirty="0"/>
              <a:t> has a left child </a:t>
            </a:r>
            <a:r>
              <a:rPr lang="en-IE" sz="2000" i="1" dirty="0"/>
              <a:t>u</a:t>
            </a:r>
            <a:r>
              <a:rPr lang="en-IE" sz="2000" dirty="0"/>
              <a:t> in </a:t>
            </a:r>
            <a:r>
              <a:rPr lang="en-IE" sz="2000" i="1" dirty="0"/>
              <a:t>T</a:t>
            </a:r>
            <a:r>
              <a:rPr lang="en-IE" sz="2000" dirty="0"/>
              <a:t> </a:t>
            </a:r>
            <a:r>
              <a:rPr lang="en-IE" sz="2000" b="1" dirty="0"/>
              <a:t>then</a:t>
            </a:r>
            <a:br>
              <a:rPr lang="en-IE" sz="2000" b="1" dirty="0"/>
            </a:br>
            <a:r>
              <a:rPr lang="en-IE" sz="2000" b="1" dirty="0"/>
              <a:t>      </a:t>
            </a:r>
            <a:r>
              <a:rPr lang="en-IE" sz="2000" dirty="0" err="1"/>
              <a:t>postorder</a:t>
            </a:r>
            <a:r>
              <a:rPr lang="en-IE" sz="2000" dirty="0"/>
              <a:t>(</a:t>
            </a:r>
            <a:r>
              <a:rPr lang="en-IE" sz="2000" i="1" dirty="0" err="1"/>
              <a:t>T</a:t>
            </a:r>
            <a:r>
              <a:rPr lang="en-IE" sz="2000" dirty="0" err="1"/>
              <a:t>,</a:t>
            </a:r>
            <a:r>
              <a:rPr lang="en-IE" sz="2000" i="1" dirty="0" err="1"/>
              <a:t>u</a:t>
            </a:r>
            <a:r>
              <a:rPr lang="en-IE" sz="2000" dirty="0"/>
              <a:t>)</a:t>
            </a:r>
            <a:br>
              <a:rPr lang="en-IE" sz="2000" dirty="0"/>
            </a:br>
            <a:r>
              <a:rPr lang="en-IE" sz="2000" dirty="0"/>
              <a:t>   </a:t>
            </a:r>
            <a:r>
              <a:rPr lang="en-IE" sz="2000" b="1" dirty="0"/>
              <a:t>if</a:t>
            </a:r>
            <a:r>
              <a:rPr lang="en-IE" sz="2000" b="1" i="1" dirty="0"/>
              <a:t> </a:t>
            </a:r>
            <a:r>
              <a:rPr lang="en-IE" sz="2000" i="1" dirty="0"/>
              <a:t>v </a:t>
            </a:r>
            <a:r>
              <a:rPr lang="en-IE" sz="2000" dirty="0"/>
              <a:t>has a right child </a:t>
            </a:r>
            <a:r>
              <a:rPr lang="en-IE" sz="2000" i="1" dirty="0"/>
              <a:t>w</a:t>
            </a:r>
            <a:r>
              <a:rPr lang="en-IE" sz="2000" dirty="0"/>
              <a:t> in </a:t>
            </a:r>
            <a:r>
              <a:rPr lang="en-IE" sz="2000" i="1" dirty="0"/>
              <a:t>T</a:t>
            </a:r>
            <a:r>
              <a:rPr lang="en-IE" sz="2000" dirty="0"/>
              <a:t> </a:t>
            </a:r>
            <a:r>
              <a:rPr lang="en-IE" sz="2000" b="1" dirty="0"/>
              <a:t>then</a:t>
            </a:r>
          </a:p>
          <a:p>
            <a:pPr marL="0" indent="0">
              <a:buNone/>
            </a:pPr>
            <a:r>
              <a:rPr lang="en-IE" sz="2000" b="1" dirty="0"/>
              <a:t>      </a:t>
            </a:r>
            <a:r>
              <a:rPr lang="en-IE" sz="2000" dirty="0" err="1"/>
              <a:t>postorder</a:t>
            </a:r>
            <a:r>
              <a:rPr lang="en-IE" sz="2000" dirty="0"/>
              <a:t>(</a:t>
            </a:r>
            <a:r>
              <a:rPr lang="en-IE" sz="2000" i="1" dirty="0" err="1"/>
              <a:t>T</a:t>
            </a:r>
            <a:r>
              <a:rPr lang="en-IE" sz="2000" dirty="0" err="1"/>
              <a:t>,</a:t>
            </a:r>
            <a:r>
              <a:rPr lang="en-IE" sz="2000" i="1" dirty="0" err="1"/>
              <a:t>w</a:t>
            </a:r>
            <a:r>
              <a:rPr lang="en-IE" sz="2000" dirty="0"/>
              <a:t>)</a:t>
            </a:r>
          </a:p>
          <a:p>
            <a:pPr marL="0" indent="0">
              <a:buNone/>
            </a:pPr>
            <a:r>
              <a:rPr lang="en-IE" sz="2000" dirty="0"/>
              <a:t> perform the "visit" action for node </a:t>
            </a:r>
            <a:r>
              <a:rPr lang="en-IE" sz="2000" i="1" dirty="0"/>
              <a:t>v</a:t>
            </a:r>
            <a:endParaRPr lang="en-IE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77072"/>
            <a:ext cx="8229600" cy="2314584"/>
          </a:xfrm>
        </p:spPr>
        <p:txBody>
          <a:bodyPr>
            <a:normAutofit fontScale="92500"/>
          </a:bodyPr>
          <a:lstStyle/>
          <a:p>
            <a:r>
              <a:rPr lang="en-IE" dirty="0"/>
              <a:t>A </a:t>
            </a:r>
            <a:r>
              <a:rPr lang="en-IE" b="1" dirty="0"/>
              <a:t>postorder</a:t>
            </a:r>
            <a:r>
              <a:rPr lang="en-IE" dirty="0"/>
              <a:t> traversal visits a node </a:t>
            </a:r>
            <a:r>
              <a:rPr lang="en-IE" b="1" dirty="0"/>
              <a:t>after</a:t>
            </a:r>
            <a:r>
              <a:rPr lang="en-IE" dirty="0"/>
              <a:t> recursively visiting all its child subtrees (left first, then right).</a:t>
            </a:r>
          </a:p>
          <a:p>
            <a:r>
              <a:rPr lang="en-IE" dirty="0"/>
              <a:t>A node will not be visited until </a:t>
            </a:r>
            <a:r>
              <a:rPr lang="en-IE" b="1" dirty="0"/>
              <a:t>all</a:t>
            </a:r>
            <a:r>
              <a:rPr lang="en-IE" b="1" i="1" dirty="0"/>
              <a:t> </a:t>
            </a:r>
            <a:r>
              <a:rPr lang="en-IE" dirty="0"/>
              <a:t>its descendants have been visited.</a:t>
            </a:r>
          </a:p>
          <a:p>
            <a:r>
              <a:rPr lang="en-IE" dirty="0" err="1"/>
              <a:t>Postorder</a:t>
            </a:r>
            <a:r>
              <a:rPr lang="en-IE" dirty="0"/>
              <a:t> traversal can be used with any tree type.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94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Binary Tree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2000" dirty="0">
                <a:latin typeface="Arial" charset="0"/>
                <a:ea typeface="MS PGothic" charset="0"/>
              </a:rPr>
              <a:t>A </a:t>
            </a:r>
            <a:r>
              <a:rPr lang="en-IE" sz="2000" b="1" dirty="0">
                <a:latin typeface="Arial" charset="0"/>
                <a:ea typeface="MS PGothic" charset="0"/>
              </a:rPr>
              <a:t>Binary Tree </a:t>
            </a:r>
            <a:r>
              <a:rPr lang="en-IE" sz="2000" dirty="0">
                <a:latin typeface="Arial" charset="0"/>
                <a:ea typeface="MS PGothic" charset="0"/>
              </a:rPr>
              <a:t>is a special type of tree.</a:t>
            </a:r>
          </a:p>
          <a:p>
            <a:pPr eaLnBrk="1" hangingPunct="1"/>
            <a:r>
              <a:rPr lang="en-IE" sz="2000" dirty="0">
                <a:latin typeface="Arial" charset="0"/>
                <a:ea typeface="MS PGothic" charset="0"/>
              </a:rPr>
              <a:t>This means that it has all of the normal properties of a tree that we discussed in the last lecture.</a:t>
            </a:r>
          </a:p>
          <a:p>
            <a:pPr eaLnBrk="1" hangingPunct="1"/>
            <a:r>
              <a:rPr lang="en-IE" sz="2000" dirty="0">
                <a:latin typeface="Arial" charset="0"/>
                <a:ea typeface="MS PGothic" charset="0"/>
              </a:rPr>
              <a:t>However, it also has some additional properties:</a:t>
            </a:r>
          </a:p>
          <a:p>
            <a:pPr lvl="1"/>
            <a:r>
              <a:rPr lang="en-IE" sz="1800" dirty="0">
                <a:latin typeface="Arial" charset="0"/>
                <a:ea typeface="MS PGothic" charset="0"/>
              </a:rPr>
              <a:t>Every node has </a:t>
            </a:r>
            <a:r>
              <a:rPr lang="en-IE" sz="1800" i="1" dirty="0">
                <a:latin typeface="Arial" charset="0"/>
                <a:ea typeface="MS PGothic" charset="0"/>
              </a:rPr>
              <a:t>at most</a:t>
            </a:r>
            <a:r>
              <a:rPr lang="en-IE" sz="1800" dirty="0">
                <a:latin typeface="Arial" charset="0"/>
                <a:ea typeface="MS PGothic" charset="0"/>
              </a:rPr>
              <a:t> 2 children (degree 2).</a:t>
            </a:r>
          </a:p>
          <a:p>
            <a:pPr lvl="1" eaLnBrk="1" hangingPunct="1"/>
            <a:r>
              <a:rPr lang="en-IE" sz="1800" dirty="0">
                <a:latin typeface="Arial" charset="0"/>
                <a:ea typeface="MS PGothic" charset="0"/>
              </a:rPr>
              <a:t>Each child node is labelled as being either a </a:t>
            </a:r>
            <a:r>
              <a:rPr lang="en-IE" sz="1800" b="1" dirty="0">
                <a:latin typeface="Arial" charset="0"/>
                <a:ea typeface="MS PGothic" charset="0"/>
              </a:rPr>
              <a:t>left child </a:t>
            </a:r>
            <a:r>
              <a:rPr lang="en-IE" sz="1800" dirty="0">
                <a:latin typeface="Arial" charset="0"/>
                <a:ea typeface="MS PGothic" charset="0"/>
              </a:rPr>
              <a:t>or a </a:t>
            </a:r>
            <a:r>
              <a:rPr lang="en-IE" sz="1800" b="1" dirty="0">
                <a:latin typeface="Arial" charset="0"/>
                <a:ea typeface="MS PGothic" charset="0"/>
              </a:rPr>
              <a:t>right child.</a:t>
            </a:r>
          </a:p>
          <a:p>
            <a:pPr lvl="1" eaLnBrk="1" hangingPunct="1"/>
            <a:r>
              <a:rPr lang="en-IE" sz="1800" dirty="0">
                <a:latin typeface="Arial" charset="0"/>
                <a:ea typeface="MS PGothic" charset="0"/>
              </a:rPr>
              <a:t>A left child comes before a right child in the ordering of children of a node.</a:t>
            </a:r>
          </a:p>
          <a:p>
            <a:pPr lvl="2"/>
            <a:r>
              <a:rPr lang="en-IE" sz="1600" dirty="0">
                <a:latin typeface="Arial" charset="0"/>
                <a:ea typeface="MS PGothic" charset="0"/>
              </a:rPr>
              <a:t>i.e. whenever we have to process the children of a node, we do the left one first, then the right.</a:t>
            </a:r>
          </a:p>
          <a:p>
            <a:pPr lvl="1" eaLnBrk="1" hangingPunct="1"/>
            <a:endParaRPr lang="en-IE" sz="1600" dirty="0">
              <a:latin typeface="Arial" charset="0"/>
              <a:ea typeface="MS PGothic" charset="0"/>
            </a:endParaRPr>
          </a:p>
          <a:p>
            <a:pPr eaLnBrk="1" hangingPunct="1"/>
            <a:r>
              <a:rPr lang="en-IE" sz="2000" b="1" dirty="0">
                <a:latin typeface="Arial" charset="0"/>
                <a:ea typeface="MS PGothic" charset="0"/>
              </a:rPr>
              <a:t>Proper Binary Tree: </a:t>
            </a:r>
            <a:r>
              <a:rPr lang="en-IE" sz="2000" dirty="0">
                <a:latin typeface="Arial" charset="0"/>
                <a:ea typeface="MS PGothic" charset="0"/>
              </a:rPr>
              <a:t>a Binary Tree in which all nodes have degree 0 or 2.</a:t>
            </a:r>
          </a:p>
        </p:txBody>
      </p:sp>
    </p:spTree>
    <p:extLst>
      <p:ext uri="{BB962C8B-B14F-4D97-AF65-F5344CB8AC3E}">
        <p14:creationId xmlns:p14="http://schemas.microsoft.com/office/powerpoint/2010/main" val="3089673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Postorder Traversal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75" y="2017713"/>
            <a:ext cx="6788328" cy="484028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1252" y="533400"/>
            <a:ext cx="2502812" cy="620796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000" dirty="0"/>
              <a:t>The root node will always be last in the traversal, as we must visit all its descendants first.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The left subtree is first, but again we cannot visit 3 (or 1) until after all its descendants.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Now that all of 3’s descendants have been visited, we can visit 3.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We must do the entire right subtree before visiting 7.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032" y="5270901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225" y="5270901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670" y="425319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9928" y="6144365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27973" y="5270901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59927" y="425319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9596" y="3277770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7223" y="5270901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94972" y="6144365"/>
            <a:ext cx="31290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03357" y="5268744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92719" y="4249783"/>
            <a:ext cx="428451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56905" y="6144365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19086" y="5268744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51310" y="4253190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8786" y="3273897"/>
            <a:ext cx="441147" cy="369332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8013" y="2492896"/>
            <a:ext cx="441147" cy="3693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865" y="-39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68699" y="16744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2720" y="1333029"/>
            <a:ext cx="2264289" cy="160043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Traversal order</a:t>
            </a:r>
            <a:r>
              <a:rPr lang="en-US" sz="2000"/>
              <a:t>: </a:t>
            </a:r>
            <a:r>
              <a:rPr lang="en-US" sz="2000" b="0"/>
              <a:t>0, 2, 1, 5, 4, 6, 3, 8, 10, 11, 9, 14, 15, 13, 12, 7</a:t>
            </a:r>
            <a:endParaRPr lang="en-US" sz="20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7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traversal to choose?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type of traversal depends on what kind of data your tree represents.</a:t>
            </a:r>
          </a:p>
          <a:p>
            <a:r>
              <a:rPr lang="en-US" dirty="0"/>
              <a:t>What kind of traversal would is most appropriate for the following situations, and why?</a:t>
            </a:r>
          </a:p>
          <a:p>
            <a:pPr lvl="1"/>
            <a:r>
              <a:rPr lang="en-US" dirty="0"/>
              <a:t>Freeing memory in a tree (deleting a tree one node at a time).</a:t>
            </a:r>
          </a:p>
          <a:p>
            <a:pPr lvl="2"/>
            <a:r>
              <a:rPr lang="en-US" b="1" dirty="0" err="1"/>
              <a:t>Postorder</a:t>
            </a:r>
            <a:r>
              <a:rPr lang="en-US" b="1" dirty="0"/>
              <a:t>: </a:t>
            </a:r>
            <a:r>
              <a:rPr lang="en-US" dirty="0"/>
              <a:t>we don’t delete parent nodes before their children. Deleting parent nodes would mean that we no longer have references to the child nodes.</a:t>
            </a:r>
          </a:p>
          <a:p>
            <a:pPr lvl="1"/>
            <a:r>
              <a:rPr lang="en-US" dirty="0"/>
              <a:t>Making a copy of a tree.</a:t>
            </a:r>
          </a:p>
          <a:p>
            <a:pPr lvl="2"/>
            <a:r>
              <a:rPr lang="en-US" b="1" dirty="0"/>
              <a:t>Preorder:</a:t>
            </a:r>
            <a:r>
              <a:rPr lang="en-US" dirty="0"/>
              <a:t> Since parent nodes are visited before children, we can create the parents in the copy before adding their children.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4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traversal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using a tree to represent a filesystem, calculating the size of a directory/folder.</a:t>
            </a:r>
          </a:p>
          <a:p>
            <a:pPr lvl="2"/>
            <a:r>
              <a:rPr lang="en-US" dirty="0"/>
              <a:t>Directory size is defined as the sum of the size of all files in a directory or its subdirectories.</a:t>
            </a:r>
          </a:p>
          <a:p>
            <a:pPr lvl="2"/>
            <a:r>
              <a:rPr lang="en-US" b="1" dirty="0" err="1"/>
              <a:t>Postorder</a:t>
            </a:r>
            <a:r>
              <a:rPr lang="en-US" b="1" dirty="0"/>
              <a:t>: </a:t>
            </a:r>
            <a:r>
              <a:rPr lang="en-US" dirty="0"/>
              <a:t>we can calculate the size of all of the subdirectories first (child subtrees), and then sum those to get the size of each directory.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59039" y="1695081"/>
            <a:ext cx="4038600" cy="304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159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traversal to choose?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47" y="1524000"/>
            <a:ext cx="5360746" cy="18329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576" y="4149080"/>
            <a:ext cx="7128792" cy="2242576"/>
          </a:xfrm>
        </p:spPr>
        <p:txBody>
          <a:bodyPr/>
          <a:lstStyle/>
          <a:p>
            <a:r>
              <a:rPr lang="en-US" dirty="0"/>
              <a:t>When a tree is used to represent the structure of a document, and you want to present the table of contents.</a:t>
            </a:r>
          </a:p>
          <a:p>
            <a:pPr lvl="1"/>
            <a:r>
              <a:rPr lang="en-US" b="1" dirty="0"/>
              <a:t>Preorder:</a:t>
            </a:r>
            <a:r>
              <a:rPr lang="en-US" dirty="0"/>
              <a:t> Each section is visited before the sections that are inside it.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54755" y="533400"/>
            <a:ext cx="171713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Paper</a:t>
            </a:r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dirty="0"/>
              <a:t>Title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Abstract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§1</a:t>
            </a:r>
          </a:p>
          <a:p>
            <a:pPr marL="742950" lvl="1" indent="-285750" algn="l">
              <a:buFontTx/>
              <a:buChar char="-"/>
            </a:pPr>
            <a:r>
              <a:rPr lang="en-US" dirty="0"/>
              <a:t>§ 1.1</a:t>
            </a:r>
          </a:p>
          <a:p>
            <a:pPr marL="742950" lvl="1" indent="-285750" algn="l">
              <a:buFontTx/>
              <a:buChar char="-"/>
            </a:pPr>
            <a:r>
              <a:rPr lang="en-US" dirty="0"/>
              <a:t>§ 1.2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§ 2</a:t>
            </a:r>
          </a:p>
          <a:p>
            <a:pPr marL="742950" lvl="1" indent="-285750" algn="l">
              <a:buFontTx/>
              <a:buChar char="-"/>
            </a:pPr>
            <a:r>
              <a:rPr lang="en-US" dirty="0"/>
              <a:t>§ 2.1</a:t>
            </a:r>
          </a:p>
          <a:p>
            <a:pPr marL="742950" lvl="1" indent="-285750" algn="l">
              <a:buFontTx/>
              <a:buChar char="-"/>
            </a:pPr>
            <a:r>
              <a:rPr lang="en-US" dirty="0"/>
              <a:t>§ 2.2</a:t>
            </a:r>
          </a:p>
          <a:p>
            <a:pPr marL="742950" lvl="1" indent="-285750" algn="l">
              <a:buFontTx/>
              <a:buChar char="-"/>
            </a:pPr>
            <a:r>
              <a:rPr lang="en-US" dirty="0"/>
              <a:t>§ 2.3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§ 3</a:t>
            </a:r>
          </a:p>
          <a:p>
            <a:pPr marL="742950" lvl="1" indent="-285750" algn="l">
              <a:buFontTx/>
              <a:buChar char="-"/>
            </a:pPr>
            <a:r>
              <a:rPr lang="en-US" dirty="0"/>
              <a:t>§ 3.1</a:t>
            </a:r>
          </a:p>
          <a:p>
            <a:pPr marL="742950" lvl="1" indent="-285750" algn="l">
              <a:buFontTx/>
              <a:buChar char="-"/>
            </a:pPr>
            <a:r>
              <a:rPr lang="en-US" dirty="0"/>
              <a:t>§ 3.2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326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Inorder traversal?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a binary search tree (which we will look at in the next lecture), performing an inorder traversal means that we can visit the values stored in the tree in sorted order.</a:t>
            </a:r>
          </a:p>
        </p:txBody>
      </p:sp>
    </p:spTree>
    <p:extLst>
      <p:ext uri="{BB962C8B-B14F-4D97-AF65-F5344CB8AC3E}">
        <p14:creationId xmlns:p14="http://schemas.microsoft.com/office/powerpoint/2010/main" val="1934596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Problem to Think About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/>
              <a:t>Suppose there is a binary tree storing letters.</a:t>
            </a:r>
          </a:p>
          <a:p>
            <a:pPr lvl="1"/>
            <a:r>
              <a:rPr lang="en-IE" dirty="0"/>
              <a:t>The tree does not contain duplicate values.</a:t>
            </a:r>
          </a:p>
          <a:p>
            <a:pPr lvl="1"/>
            <a:r>
              <a:rPr lang="en-IE" dirty="0"/>
              <a:t>It is not a binary search tree.</a:t>
            </a:r>
            <a:br>
              <a:rPr lang="en-IE" dirty="0"/>
            </a:br>
            <a:endParaRPr lang="en-IE" dirty="0"/>
          </a:p>
          <a:p>
            <a:r>
              <a:rPr lang="en-IE" dirty="0"/>
              <a:t>If you were given any </a:t>
            </a:r>
            <a:r>
              <a:rPr lang="en-IE" b="1" dirty="0"/>
              <a:t>two</a:t>
            </a:r>
            <a:r>
              <a:rPr lang="en-IE" dirty="0"/>
              <a:t> of the outputs from the three traversals (preorder, postorder, inorder), can you recreate the binary tree?</a:t>
            </a:r>
          </a:p>
          <a:p>
            <a:endParaRPr lang="en-IE" dirty="0"/>
          </a:p>
          <a:p>
            <a:r>
              <a:rPr lang="en-IE" dirty="0"/>
              <a:t>If so, how? Which 2 do you need?</a:t>
            </a:r>
          </a:p>
          <a:p>
            <a:endParaRPr lang="en-IE" dirty="0"/>
          </a:p>
          <a:p>
            <a:r>
              <a:rPr lang="en-IE" b="1" dirty="0"/>
              <a:t>Example:</a:t>
            </a:r>
          </a:p>
          <a:p>
            <a:pPr lvl="1"/>
            <a:r>
              <a:rPr lang="en-IE" b="1" dirty="0"/>
              <a:t>Preorder:</a:t>
            </a:r>
            <a:r>
              <a:rPr lang="en-IE" dirty="0"/>
              <a:t> 	F B A D C E G I H</a:t>
            </a:r>
          </a:p>
          <a:p>
            <a:pPr lvl="1"/>
            <a:r>
              <a:rPr lang="en-IE" b="1" dirty="0"/>
              <a:t>Inorder:</a:t>
            </a:r>
            <a:r>
              <a:rPr lang="en-IE" dirty="0"/>
              <a:t> 	A B C D E F G H I</a:t>
            </a:r>
          </a:p>
          <a:p>
            <a:pPr lvl="1"/>
            <a:r>
              <a:rPr lang="en-IE" b="1" dirty="0"/>
              <a:t>Postorder:</a:t>
            </a:r>
            <a:r>
              <a:rPr lang="en-IE" dirty="0"/>
              <a:t> 	A C E D B H I G F</a:t>
            </a:r>
          </a:p>
        </p:txBody>
      </p:sp>
    </p:spTree>
    <p:extLst>
      <p:ext uri="{BB962C8B-B14F-4D97-AF65-F5344CB8AC3E}">
        <p14:creationId xmlns:p14="http://schemas.microsoft.com/office/powerpoint/2010/main" val="53655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Binary Tree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60573" y="1700808"/>
            <a:ext cx="7855843" cy="4536504"/>
          </a:xfrm>
        </p:spPr>
        <p:txBody>
          <a:bodyPr>
            <a:normAutofit/>
          </a:bodyPr>
          <a:lstStyle/>
          <a:p>
            <a:pPr eaLnBrk="1" hangingPunct="1"/>
            <a:r>
              <a:rPr lang="en-IE" sz="2000" dirty="0">
                <a:latin typeface="Arial" charset="0"/>
                <a:ea typeface="MS PGothic" charset="0"/>
              </a:rPr>
              <a:t>A Binary Tree, T, is either empty or combines:</a:t>
            </a:r>
            <a:endParaRPr lang="en-IE" sz="1800" dirty="0">
              <a:latin typeface="Arial" charset="0"/>
              <a:ea typeface="MS PGothic" charset="0"/>
            </a:endParaRPr>
          </a:p>
          <a:p>
            <a:pPr lvl="1" eaLnBrk="1" hangingPunct="1"/>
            <a:r>
              <a:rPr lang="en-IE" sz="1800" dirty="0">
                <a:latin typeface="Arial" charset="0"/>
                <a:ea typeface="MS PGothic" charset="0"/>
              </a:rPr>
              <a:t>a node </a:t>
            </a:r>
            <a:r>
              <a:rPr lang="en-IE" sz="1800" i="1" dirty="0">
                <a:latin typeface="Arial" charset="0"/>
                <a:ea typeface="MS PGothic" charset="0"/>
              </a:rPr>
              <a:t>r</a:t>
            </a:r>
            <a:r>
              <a:rPr lang="en-IE" sz="1800" dirty="0">
                <a:latin typeface="Arial" charset="0"/>
                <a:ea typeface="MS PGothic" charset="0"/>
              </a:rPr>
              <a:t>, called the root of T, which stores</a:t>
            </a:r>
            <a:br>
              <a:rPr lang="en-IE" sz="1800" dirty="0">
                <a:latin typeface="Arial" charset="0"/>
                <a:ea typeface="MS PGothic" charset="0"/>
              </a:rPr>
            </a:br>
            <a:r>
              <a:rPr lang="en-IE" sz="1800" dirty="0">
                <a:latin typeface="Arial" charset="0"/>
                <a:ea typeface="MS PGothic" charset="0"/>
              </a:rPr>
              <a:t>an element</a:t>
            </a:r>
          </a:p>
          <a:p>
            <a:pPr lvl="1" eaLnBrk="1" hangingPunct="1"/>
            <a:r>
              <a:rPr lang="en-IE" sz="1800" dirty="0">
                <a:latin typeface="Arial" charset="0"/>
                <a:ea typeface="MS PGothic" charset="0"/>
              </a:rPr>
              <a:t>a binary tree, called the left subtree of T</a:t>
            </a:r>
          </a:p>
          <a:p>
            <a:pPr lvl="1" eaLnBrk="1" hangingPunct="1"/>
            <a:r>
              <a:rPr lang="en-US" sz="1800" dirty="0">
                <a:latin typeface="Arial" charset="0"/>
                <a:ea typeface="MS PGothic" charset="0"/>
              </a:rPr>
              <a:t>a</a:t>
            </a:r>
            <a:r>
              <a:rPr lang="en-IE" sz="1800" dirty="0">
                <a:latin typeface="Arial" charset="0"/>
                <a:ea typeface="MS PGothic" charset="0"/>
              </a:rPr>
              <a:t> binary tree, called the right subtree of T</a:t>
            </a:r>
          </a:p>
          <a:p>
            <a:pPr lvl="1" eaLnBrk="1" hangingPunct="1"/>
            <a:endParaRPr lang="en-IE" sz="1800" dirty="0">
              <a:latin typeface="Arial" charset="0"/>
              <a:ea typeface="MS PGothic" charset="0"/>
            </a:endParaRPr>
          </a:p>
          <a:p>
            <a:pPr eaLnBrk="1" hangingPunct="1"/>
            <a:r>
              <a:rPr lang="en-IE" sz="2000" b="1" dirty="0">
                <a:latin typeface="Arial" charset="0"/>
                <a:ea typeface="MS PGothic" charset="0"/>
              </a:rPr>
              <a:t>Level Property</a:t>
            </a:r>
            <a:r>
              <a:rPr lang="en-IE" sz="2000" dirty="0">
                <a:latin typeface="Arial" charset="0"/>
                <a:ea typeface="MS PGothic" charset="0"/>
              </a:rPr>
              <a:t>: Level </a:t>
            </a:r>
            <a:r>
              <a:rPr lang="en-IE" sz="2000" i="1" dirty="0">
                <a:latin typeface="Arial" charset="0"/>
                <a:ea typeface="MS PGothic" charset="0"/>
              </a:rPr>
              <a:t>d</a:t>
            </a:r>
            <a:r>
              <a:rPr lang="en-IE" sz="2000" dirty="0">
                <a:latin typeface="Arial" charset="0"/>
                <a:ea typeface="MS PGothic" charset="0"/>
              </a:rPr>
              <a:t> of a binary tree is the set of all nodes with depth </a:t>
            </a:r>
            <a:r>
              <a:rPr lang="en-IE" sz="2000" i="1" dirty="0">
                <a:latin typeface="Arial" charset="0"/>
                <a:ea typeface="MS PGothic" charset="0"/>
              </a:rPr>
              <a:t>d</a:t>
            </a:r>
            <a:r>
              <a:rPr lang="en-IE" sz="2000" dirty="0">
                <a:latin typeface="Arial" charset="0"/>
                <a:ea typeface="MS PGothic" charset="0"/>
              </a:rPr>
              <a:t>, of which there are at most 2</a:t>
            </a:r>
            <a:r>
              <a:rPr lang="en-IE" sz="2000" i="1" baseline="30000" dirty="0">
                <a:latin typeface="Arial" charset="0"/>
                <a:ea typeface="MS PGothic" charset="0"/>
              </a:rPr>
              <a:t>d</a:t>
            </a:r>
            <a:r>
              <a:rPr lang="en-IE" sz="2000" dirty="0">
                <a:latin typeface="Arial" charset="0"/>
                <a:ea typeface="MS PGothic" charset="0"/>
              </a:rPr>
              <a:t> nodes.</a:t>
            </a:r>
          </a:p>
          <a:p>
            <a:pPr lvl="1" eaLnBrk="1" hangingPunct="1">
              <a:buFont typeface="Wingdings" charset="0"/>
              <a:buNone/>
            </a:pPr>
            <a:endParaRPr lang="en-GB" sz="1800" dirty="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78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Example: Arithmetic Operations</a:t>
            </a:r>
          </a:p>
        </p:txBody>
      </p:sp>
      <p:sp>
        <p:nvSpPr>
          <p:cNvPr id="5123" name="Content Placeholder 25"/>
          <p:cNvSpPr>
            <a:spLocks noGrp="1"/>
          </p:cNvSpPr>
          <p:nvPr>
            <p:ph idx="1"/>
          </p:nvPr>
        </p:nvSpPr>
        <p:spPr>
          <a:xfrm>
            <a:off x="3581400" y="1276736"/>
            <a:ext cx="3970945" cy="1963416"/>
          </a:xfrm>
        </p:spPr>
        <p:txBody>
          <a:bodyPr/>
          <a:lstStyle/>
          <a:p>
            <a:pPr algn="ctr" eaLnBrk="1" hangingPunct="1">
              <a:buFont typeface="Wingdings" charset="0"/>
              <a:buNone/>
            </a:pPr>
            <a:endParaRPr lang="en-US" sz="2400" dirty="0">
              <a:latin typeface="Arial" charset="0"/>
              <a:ea typeface="MS PGothic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  <a:ea typeface="MS PGothic" charset="0"/>
              </a:rPr>
              <a:t>(1 + 3) x (7 – (2 + 1))</a:t>
            </a:r>
          </a:p>
          <a:p>
            <a:pPr algn="ctr" eaLnBrk="1" hangingPunct="1">
              <a:buFont typeface="Wingdings" charset="0"/>
              <a:buNone/>
            </a:pPr>
            <a:endParaRPr lang="en-US" sz="2400" dirty="0">
              <a:latin typeface="Arial" charset="0"/>
              <a:ea typeface="MS PGothic" charset="0"/>
              <a:sym typeface="Symbol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  <a:ea typeface="MS PGothic" charset="0"/>
                <a:sym typeface="Symbol" charset="0"/>
              </a:rPr>
              <a:t></a:t>
            </a:r>
            <a:endParaRPr lang="en-US" sz="2400" dirty="0">
              <a:latin typeface="Arial" charset="0"/>
              <a:ea typeface="MS PGothic" charset="0"/>
            </a:endParaRPr>
          </a:p>
        </p:txBody>
      </p:sp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5342545" y="3371424"/>
            <a:ext cx="381000" cy="381000"/>
          </a:xfrm>
          <a:prstGeom prst="rect">
            <a:avLst/>
          </a:prstGeom>
          <a:solidFill>
            <a:srgbClr val="FFCF0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x</a:t>
            </a:r>
          </a:p>
        </p:txBody>
      </p:sp>
      <p:sp>
        <p:nvSpPr>
          <p:cNvPr id="5125" name="Rectangle 9"/>
          <p:cNvSpPr>
            <a:spLocks noChangeArrowheads="1"/>
          </p:cNvSpPr>
          <p:nvPr/>
        </p:nvSpPr>
        <p:spPr bwMode="auto">
          <a:xfrm>
            <a:off x="4351945" y="4057224"/>
            <a:ext cx="381000" cy="381000"/>
          </a:xfrm>
          <a:prstGeom prst="rect">
            <a:avLst/>
          </a:prstGeom>
          <a:solidFill>
            <a:srgbClr val="FFCF0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+</a:t>
            </a:r>
          </a:p>
        </p:txBody>
      </p:sp>
      <p:sp>
        <p:nvSpPr>
          <p:cNvPr id="5126" name="Rectangle 10"/>
          <p:cNvSpPr>
            <a:spLocks noChangeArrowheads="1"/>
          </p:cNvSpPr>
          <p:nvPr/>
        </p:nvSpPr>
        <p:spPr bwMode="auto">
          <a:xfrm>
            <a:off x="6637945" y="4057224"/>
            <a:ext cx="381000" cy="381000"/>
          </a:xfrm>
          <a:prstGeom prst="rect">
            <a:avLst/>
          </a:prstGeom>
          <a:solidFill>
            <a:srgbClr val="FFCF0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-</a:t>
            </a:r>
          </a:p>
        </p:txBody>
      </p:sp>
      <p:cxnSp>
        <p:nvCxnSpPr>
          <p:cNvPr id="5127" name="Straight Connector 16"/>
          <p:cNvCxnSpPr>
            <a:cxnSpLocks noChangeShapeType="1"/>
            <a:stCxn id="5124" idx="2"/>
            <a:endCxn id="5125" idx="0"/>
          </p:cNvCxnSpPr>
          <p:nvPr/>
        </p:nvCxnSpPr>
        <p:spPr bwMode="auto">
          <a:xfrm rot="5400000">
            <a:off x="4885345" y="3409524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28" name="Straight Connector 18"/>
          <p:cNvCxnSpPr>
            <a:cxnSpLocks noChangeShapeType="1"/>
            <a:stCxn id="5124" idx="2"/>
            <a:endCxn id="5126" idx="0"/>
          </p:cNvCxnSpPr>
          <p:nvPr/>
        </p:nvCxnSpPr>
        <p:spPr bwMode="auto">
          <a:xfrm rot="16200000" flipH="1">
            <a:off x="6028345" y="3257124"/>
            <a:ext cx="304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29" name="Straight Connector 20"/>
          <p:cNvCxnSpPr>
            <a:cxnSpLocks noChangeShapeType="1"/>
            <a:stCxn id="5125" idx="2"/>
          </p:cNvCxnSpPr>
          <p:nvPr/>
        </p:nvCxnSpPr>
        <p:spPr bwMode="auto">
          <a:xfrm rot="5400000">
            <a:off x="4047145" y="4323924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0" name="Straight Connector 22"/>
          <p:cNvCxnSpPr>
            <a:cxnSpLocks noChangeShapeType="1"/>
            <a:stCxn id="5125" idx="2"/>
          </p:cNvCxnSpPr>
          <p:nvPr/>
        </p:nvCxnSpPr>
        <p:spPr bwMode="auto">
          <a:xfrm rot="16200000" flipH="1">
            <a:off x="4656745" y="4323924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1" name="Straight Connector 23"/>
          <p:cNvCxnSpPr>
            <a:cxnSpLocks noChangeShapeType="1"/>
            <a:stCxn id="5126" idx="2"/>
          </p:cNvCxnSpPr>
          <p:nvPr/>
        </p:nvCxnSpPr>
        <p:spPr bwMode="auto">
          <a:xfrm rot="5400000">
            <a:off x="6333145" y="4323924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2" name="Straight Connector 24"/>
          <p:cNvCxnSpPr>
            <a:cxnSpLocks noChangeShapeType="1"/>
            <a:stCxn id="5126" idx="2"/>
            <a:endCxn id="5133" idx="0"/>
          </p:cNvCxnSpPr>
          <p:nvPr/>
        </p:nvCxnSpPr>
        <p:spPr bwMode="auto">
          <a:xfrm rot="16200000" flipH="1">
            <a:off x="7095145" y="4171524"/>
            <a:ext cx="381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33" name="Rectangle 26"/>
          <p:cNvSpPr>
            <a:spLocks noChangeArrowheads="1"/>
          </p:cNvSpPr>
          <p:nvPr/>
        </p:nvSpPr>
        <p:spPr bwMode="auto">
          <a:xfrm>
            <a:off x="7552345" y="4819224"/>
            <a:ext cx="381000" cy="381000"/>
          </a:xfrm>
          <a:prstGeom prst="rect">
            <a:avLst/>
          </a:prstGeom>
          <a:solidFill>
            <a:srgbClr val="FFCF0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+</a:t>
            </a:r>
          </a:p>
        </p:txBody>
      </p:sp>
      <p:cxnSp>
        <p:nvCxnSpPr>
          <p:cNvPr id="5134" name="Straight Connector 29"/>
          <p:cNvCxnSpPr>
            <a:cxnSpLocks noChangeShapeType="1"/>
            <a:stCxn id="5133" idx="2"/>
            <a:endCxn id="5139" idx="0"/>
          </p:cNvCxnSpPr>
          <p:nvPr/>
        </p:nvCxnSpPr>
        <p:spPr bwMode="auto">
          <a:xfrm rot="5400000">
            <a:off x="7187220" y="5058936"/>
            <a:ext cx="414338" cy="696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5" name="Straight Connector 30"/>
          <p:cNvCxnSpPr>
            <a:cxnSpLocks noChangeShapeType="1"/>
            <a:stCxn id="5133" idx="2"/>
          </p:cNvCxnSpPr>
          <p:nvPr/>
        </p:nvCxnSpPr>
        <p:spPr bwMode="auto">
          <a:xfrm rot="16200000" flipH="1">
            <a:off x="7895245" y="5047824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36" name="Rectangle 31"/>
          <p:cNvSpPr>
            <a:spLocks noChangeArrowheads="1"/>
          </p:cNvSpPr>
          <p:nvPr/>
        </p:nvSpPr>
        <p:spPr bwMode="auto">
          <a:xfrm>
            <a:off x="3651857" y="4828749"/>
            <a:ext cx="3762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137" name="Rectangle 42"/>
          <p:cNvSpPr>
            <a:spLocks noChangeArrowheads="1"/>
          </p:cNvSpPr>
          <p:nvPr/>
        </p:nvSpPr>
        <p:spPr bwMode="auto">
          <a:xfrm>
            <a:off x="5009170" y="4828749"/>
            <a:ext cx="35718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138" name="Rectangle 56"/>
          <p:cNvSpPr>
            <a:spLocks noChangeArrowheads="1"/>
          </p:cNvSpPr>
          <p:nvPr/>
        </p:nvSpPr>
        <p:spPr bwMode="auto">
          <a:xfrm>
            <a:off x="6009295" y="4828749"/>
            <a:ext cx="35718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7</a:t>
            </a:r>
          </a:p>
        </p:txBody>
      </p:sp>
      <p:sp>
        <p:nvSpPr>
          <p:cNvPr id="5139" name="Rectangle 65"/>
          <p:cNvSpPr>
            <a:spLocks noChangeArrowheads="1"/>
          </p:cNvSpPr>
          <p:nvPr/>
        </p:nvSpPr>
        <p:spPr bwMode="auto">
          <a:xfrm>
            <a:off x="6866545" y="5614562"/>
            <a:ext cx="357187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140" name="Rectangle 72"/>
          <p:cNvSpPr>
            <a:spLocks noChangeArrowheads="1"/>
          </p:cNvSpPr>
          <p:nvPr/>
        </p:nvSpPr>
        <p:spPr bwMode="auto">
          <a:xfrm>
            <a:off x="8295295" y="5595512"/>
            <a:ext cx="357187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6470" y="3383091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Level 0: Max 2</a:t>
            </a:r>
            <a:r>
              <a:rPr lang="en-US" b="0" baseline="30000" dirty="0"/>
              <a:t>0</a:t>
            </a:r>
            <a:r>
              <a:rPr lang="en-US" b="0" dirty="0"/>
              <a:t> nodes =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470" y="4063058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Level 1: Max 2</a:t>
            </a:r>
            <a:r>
              <a:rPr lang="en-US" b="0" baseline="30000" dirty="0"/>
              <a:t>1</a:t>
            </a:r>
            <a:r>
              <a:rPr lang="en-US" b="0" dirty="0"/>
              <a:t> nodes =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6470" y="4830891"/>
            <a:ext cx="285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Level 2: Max 2</a:t>
            </a:r>
            <a:r>
              <a:rPr lang="en-US" b="0" baseline="30000" dirty="0"/>
              <a:t>2</a:t>
            </a:r>
            <a:r>
              <a:rPr lang="en-US" b="0" dirty="0"/>
              <a:t> nodes = 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2219" y="5603612"/>
            <a:ext cx="285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Level 3: Max 2</a:t>
            </a:r>
            <a:r>
              <a:rPr lang="en-US" b="0" baseline="30000" dirty="0"/>
              <a:t>3</a:t>
            </a:r>
            <a:r>
              <a:rPr lang="en-US" b="0" dirty="0"/>
              <a:t> nodes = 8</a:t>
            </a:r>
          </a:p>
        </p:txBody>
      </p:sp>
    </p:spTree>
    <p:extLst>
      <p:ext uri="{BB962C8B-B14F-4D97-AF65-F5344CB8AC3E}">
        <p14:creationId xmlns:p14="http://schemas.microsoft.com/office/powerpoint/2010/main" val="227194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Binary Tree ADT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b="1" dirty="0">
                <a:latin typeface="Arial" charset="0"/>
                <a:ea typeface="MS PGothic" charset="0"/>
              </a:rPr>
              <a:t>Binary Tree ADT</a:t>
            </a:r>
            <a:r>
              <a:rPr lang="en-US" sz="2000" dirty="0">
                <a:latin typeface="Arial" charset="0"/>
                <a:ea typeface="MS PGothic" charset="0"/>
              </a:rPr>
              <a:t> = Tree ADT + 4 extra operations: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Inconsolata"/>
                <a:ea typeface="MS PGothic" charset="0"/>
                <a:cs typeface="Inconsolata"/>
              </a:rPr>
              <a:t>left(</a:t>
            </a:r>
            <a:r>
              <a:rPr lang="en-US" sz="1800" i="1" dirty="0">
                <a:latin typeface="Inconsolata"/>
                <a:ea typeface="MS PGothic" charset="0"/>
                <a:cs typeface="Inconsolata"/>
              </a:rPr>
              <a:t>n</a:t>
            </a:r>
            <a:r>
              <a:rPr lang="en-US" sz="1800" dirty="0">
                <a:latin typeface="Inconsolata"/>
                <a:ea typeface="MS PGothic" charset="0"/>
                <a:cs typeface="Inconsolata"/>
              </a:rPr>
              <a:t>)</a:t>
            </a:r>
            <a:r>
              <a:rPr lang="en-US" sz="1800" dirty="0">
                <a:latin typeface="Arial" charset="0"/>
                <a:ea typeface="MS PGothic" charset="0"/>
              </a:rPr>
              <a:t>		return the Node of n’s left child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Inconsolata"/>
                <a:ea typeface="MS PGothic" charset="0"/>
                <a:cs typeface="Inconsolata"/>
              </a:rPr>
              <a:t>right(</a:t>
            </a:r>
            <a:r>
              <a:rPr lang="en-US" sz="1800" i="1" dirty="0">
                <a:latin typeface="Inconsolata"/>
                <a:ea typeface="MS PGothic" charset="0"/>
                <a:cs typeface="Inconsolata"/>
              </a:rPr>
              <a:t>n</a:t>
            </a:r>
            <a:r>
              <a:rPr lang="en-US" sz="1800" dirty="0">
                <a:latin typeface="Inconsolata"/>
                <a:ea typeface="MS PGothic" charset="0"/>
                <a:cs typeface="Inconsolata"/>
              </a:rPr>
              <a:t>)</a:t>
            </a:r>
            <a:r>
              <a:rPr lang="en-US" sz="1800" dirty="0">
                <a:latin typeface="Arial" charset="0"/>
                <a:ea typeface="MS PGothic" charset="0"/>
              </a:rPr>
              <a:t>		return the Node of n’s right child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err="1">
                <a:latin typeface="Inconsolata"/>
                <a:ea typeface="MS PGothic" charset="0"/>
                <a:cs typeface="Inconsolata"/>
              </a:rPr>
              <a:t>hasLeft</a:t>
            </a:r>
            <a:r>
              <a:rPr lang="en-US" sz="1800" dirty="0">
                <a:latin typeface="Inconsolata"/>
                <a:ea typeface="MS PGothic" charset="0"/>
                <a:cs typeface="Inconsolata"/>
              </a:rPr>
              <a:t>(</a:t>
            </a:r>
            <a:r>
              <a:rPr lang="en-US" sz="1800" i="1" dirty="0">
                <a:latin typeface="Inconsolata"/>
                <a:ea typeface="MS PGothic" charset="0"/>
                <a:cs typeface="Inconsolata"/>
              </a:rPr>
              <a:t>n</a:t>
            </a:r>
            <a:r>
              <a:rPr lang="en-US" sz="1800" dirty="0">
                <a:latin typeface="Inconsolata"/>
                <a:ea typeface="MS PGothic" charset="0"/>
                <a:cs typeface="Inconsolata"/>
              </a:rPr>
              <a:t>)	</a:t>
            </a:r>
            <a:r>
              <a:rPr lang="en-US" sz="1800" dirty="0">
                <a:latin typeface="Arial" charset="0"/>
                <a:ea typeface="MS PGothic" charset="0"/>
              </a:rPr>
              <a:t>	test whether n has a left child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1800" dirty="0">
                <a:latin typeface="Inconsolata"/>
                <a:ea typeface="MS PGothic" charset="0"/>
                <a:cs typeface="Inconsolata"/>
              </a:rPr>
              <a:t>hasRight(</a:t>
            </a:r>
            <a:r>
              <a:rPr lang="en-IE" sz="1800" i="1" dirty="0">
                <a:latin typeface="Inconsolata"/>
                <a:ea typeface="MS PGothic" charset="0"/>
                <a:cs typeface="Inconsolata"/>
              </a:rPr>
              <a:t>n</a:t>
            </a:r>
            <a:r>
              <a:rPr lang="en-IE" sz="1800" dirty="0">
                <a:latin typeface="Inconsolata"/>
                <a:ea typeface="MS PGothic" charset="0"/>
                <a:cs typeface="Inconsolata"/>
              </a:rPr>
              <a:t>)	</a:t>
            </a:r>
            <a:r>
              <a:rPr lang="en-IE" sz="1800" dirty="0">
                <a:latin typeface="Arial" charset="0"/>
                <a:ea typeface="MS PGothic" charset="0"/>
              </a:rPr>
              <a:t>	test whether n has a right child</a:t>
            </a:r>
          </a:p>
          <a:p>
            <a:pPr lvl="3" eaLnBrk="1" hangingPunct="1">
              <a:lnSpc>
                <a:spcPct val="90000"/>
              </a:lnSpc>
            </a:pPr>
            <a:endParaRPr lang="en-US" sz="1400" dirty="0">
              <a:latin typeface="Arial" charset="0"/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The corresponding Java Interface mirrors this:</a:t>
            </a:r>
            <a:endParaRPr lang="en-US" sz="1200" dirty="0">
              <a:latin typeface="Courier New" charset="0"/>
              <a:ea typeface="MS PGothic" charset="0"/>
              <a:cs typeface="Courier New" charset="0"/>
            </a:endParaRPr>
          </a:p>
          <a:p>
            <a:pPr lvl="2">
              <a:buFont typeface="Wingdings" charset="0"/>
              <a:buNone/>
            </a:pPr>
            <a:endParaRPr lang="en-US" sz="14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2">
              <a:buFont typeface="Wingding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public interface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IBinaryTree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&lt;T&gt; extends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ITree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&lt;T&gt; {</a:t>
            </a:r>
          </a:p>
          <a:p>
            <a:pPr lvl="2">
              <a:buFont typeface="Wingding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public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&lt;T&gt; left(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&lt;T&gt; n);</a:t>
            </a:r>
          </a:p>
          <a:p>
            <a:pPr lvl="2">
              <a:buFont typeface="Wingding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public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&lt;T&gt; right(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&lt;T&gt; n);</a:t>
            </a:r>
          </a:p>
          <a:p>
            <a:pPr lvl="2">
              <a:buFont typeface="Wingding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public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hasLeft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&lt;T&gt; n);</a:t>
            </a:r>
          </a:p>
          <a:p>
            <a:pPr lvl="2">
              <a:buFont typeface="Wingding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public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hasRight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&lt;T&gt; n);</a:t>
            </a:r>
          </a:p>
          <a:p>
            <a:pPr lvl="2">
              <a:buFont typeface="Wingding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2" eaLnBrk="1" hangingPunct="1">
              <a:lnSpc>
                <a:spcPct val="90000"/>
              </a:lnSpc>
            </a:pPr>
            <a:endParaRPr lang="en-IE" sz="1400" dirty="0">
              <a:latin typeface="Arial" charset="0"/>
              <a:ea typeface="MS PGothic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We still don’t provide methods to add/remove from the tree – these are left to the implementation strategy.</a:t>
            </a:r>
          </a:p>
        </p:txBody>
      </p:sp>
    </p:spTree>
    <p:extLst>
      <p:ext uri="{BB962C8B-B14F-4D97-AF65-F5344CB8AC3E}">
        <p14:creationId xmlns:p14="http://schemas.microsoft.com/office/powerpoint/2010/main" val="281738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2890837"/>
            <a:ext cx="4457700" cy="3683000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dirty="0">
                <a:latin typeface="Arial" charset="0"/>
                <a:ea typeface="MS PGothic" charset="0"/>
              </a:rPr>
              <a:t>Link-Based Binary Tree: Structure</a:t>
            </a:r>
            <a:endParaRPr lang="en-GB" dirty="0">
              <a:latin typeface="Arial" charset="0"/>
              <a:ea typeface="MS PGothic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229600" cy="5136232"/>
          </a:xfrm>
        </p:spPr>
        <p:txBody>
          <a:bodyPr/>
          <a:lstStyle/>
          <a:p>
            <a:pPr eaLnBrk="1" hangingPunct="1"/>
            <a:r>
              <a:rPr lang="en-IE" sz="2000" dirty="0">
                <a:latin typeface="Arial" charset="0"/>
                <a:ea typeface="MS PGothic" charset="0"/>
              </a:rPr>
              <a:t>Similar to how we use link-based implementation for list/stack/queue:</a:t>
            </a:r>
          </a:p>
          <a:p>
            <a:pPr lvl="1" eaLnBrk="1" hangingPunct="1"/>
            <a:r>
              <a:rPr lang="en-IE" sz="1800" b="1" dirty="0">
                <a:latin typeface="Arial" charset="0"/>
                <a:ea typeface="MS PGothic" charset="0"/>
              </a:rPr>
              <a:t>Nodes contain data </a:t>
            </a:r>
            <a:r>
              <a:rPr lang="en-IE" sz="1800" dirty="0">
                <a:latin typeface="Arial" charset="0"/>
                <a:ea typeface="MS PGothic" charset="0"/>
              </a:rPr>
              <a:t>(the element)</a:t>
            </a:r>
          </a:p>
          <a:p>
            <a:pPr lvl="1" eaLnBrk="1" hangingPunct="1"/>
            <a:r>
              <a:rPr lang="en-IE" sz="1800" b="1" dirty="0">
                <a:latin typeface="Arial" charset="0"/>
                <a:ea typeface="MS PGothic" charset="0"/>
              </a:rPr>
              <a:t>Key Relationships:</a:t>
            </a:r>
            <a:r>
              <a:rPr lang="en-IE" sz="1800" dirty="0">
                <a:latin typeface="Arial" charset="0"/>
                <a:ea typeface="MS PGothic" charset="0"/>
              </a:rPr>
              <a:t> parent / child (not previous / next)</a:t>
            </a:r>
          </a:p>
          <a:p>
            <a:pPr lvl="1" eaLnBrk="1" hangingPunct="1"/>
            <a:r>
              <a:rPr lang="en-GB" sz="1800" b="1" dirty="0">
                <a:latin typeface="Arial" charset="0"/>
                <a:ea typeface="MS PGothic" charset="0"/>
              </a:rPr>
              <a:t>Entry point:</a:t>
            </a:r>
            <a:r>
              <a:rPr lang="en-GB" sz="1800" dirty="0">
                <a:latin typeface="Arial" charset="0"/>
                <a:ea typeface="MS PGothic" charset="0"/>
              </a:rPr>
              <a:t> The root node</a:t>
            </a:r>
          </a:p>
          <a:p>
            <a:pPr lvl="1" eaLnBrk="1" hangingPunct="1"/>
            <a:r>
              <a:rPr lang="en-GB" sz="1800" b="1" dirty="0">
                <a:latin typeface="Arial" charset="0"/>
                <a:ea typeface="MS PGothic" charset="0"/>
              </a:rPr>
              <a:t>Additional Issues:</a:t>
            </a:r>
            <a:r>
              <a:rPr lang="en-GB" sz="1800" dirty="0">
                <a:latin typeface="Arial" charset="0"/>
                <a:ea typeface="MS PGothic" charset="0"/>
              </a:rPr>
              <a:t> the number of nodes in the tree (size)</a:t>
            </a:r>
          </a:p>
          <a:p>
            <a:pPr eaLnBrk="1" hangingPunct="1"/>
            <a:endParaRPr lang="en-GB" sz="2000" dirty="0">
              <a:latin typeface="Arial" charset="0"/>
              <a:ea typeface="MS PGothic" charset="0"/>
            </a:endParaRPr>
          </a:p>
          <a:p>
            <a:pPr eaLnBrk="1" hangingPunct="1"/>
            <a:endParaRPr lang="en-GB" sz="2000" dirty="0">
              <a:latin typeface="Arial" charset="0"/>
              <a:ea typeface="MS PGothic" charset="0"/>
            </a:endParaRPr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785813" y="3397250"/>
            <a:ext cx="2133600" cy="167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 flipH="1">
            <a:off x="785813" y="385445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471613" y="3473450"/>
            <a:ext cx="8330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/>
            <a:r>
              <a:rPr lang="en-IE" sz="1600" b="0" dirty="0">
                <a:latin typeface="Tahoma" charset="0"/>
              </a:rPr>
              <a:t>parent </a:t>
            </a:r>
            <a:endParaRPr lang="en-GB" sz="1600" b="0" dirty="0">
              <a:latin typeface="Tahoma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785813" y="446405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090613" y="3975100"/>
            <a:ext cx="1516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/>
            <a:r>
              <a:rPr lang="en-IE" sz="1600" b="0">
                <a:latin typeface="Tahoma" charset="0"/>
              </a:rPr>
              <a:t>element (data)</a:t>
            </a:r>
            <a:endParaRPr lang="en-GB" sz="1600" b="0">
              <a:latin typeface="Tahoma" charset="0"/>
            </a:endParaRP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1852613" y="446405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1166813" y="4492625"/>
            <a:ext cx="5969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/>
            <a:r>
              <a:rPr lang="en-IE" sz="1600" b="0">
                <a:latin typeface="Tahoma" charset="0"/>
              </a:rPr>
              <a:t>left</a:t>
            </a:r>
          </a:p>
          <a:p>
            <a:pPr algn="l"/>
            <a:r>
              <a:rPr lang="en-IE" sz="1600" b="0">
                <a:latin typeface="Tahoma" charset="0"/>
              </a:rPr>
              <a:t>child</a:t>
            </a:r>
            <a:endParaRPr lang="en-GB" sz="1600" b="0">
              <a:latin typeface="Tahoma" charset="0"/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1943100" y="4492625"/>
            <a:ext cx="5969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/>
            <a:r>
              <a:rPr lang="en-IE" sz="1600" b="0">
                <a:latin typeface="Tahoma" charset="0"/>
              </a:rPr>
              <a:t>right</a:t>
            </a:r>
          </a:p>
          <a:p>
            <a:pPr algn="l"/>
            <a:r>
              <a:rPr lang="en-IE" sz="1600" b="0">
                <a:latin typeface="Tahoma" charset="0"/>
              </a:rPr>
              <a:t>child</a:t>
            </a:r>
            <a:endParaRPr lang="en-GB" sz="1600" b="0">
              <a:latin typeface="Tahoma" charset="0"/>
            </a:endParaRPr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 flipH="1" flipV="1">
            <a:off x="2690812" y="3397250"/>
            <a:ext cx="3465363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 flipH="1">
            <a:off x="2690813" y="4768850"/>
            <a:ext cx="3465362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608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dirty="0">
                <a:latin typeface="Arial" charset="0"/>
                <a:ea typeface="MS PGothic" charset="0"/>
              </a:rPr>
              <a:t>Link-Based Binary Tree: Operations</a:t>
            </a:r>
            <a:endParaRPr lang="en-GB" dirty="0">
              <a:latin typeface="Arial" charset="0"/>
              <a:ea typeface="MS PGothic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IE" sz="2400" dirty="0">
                <a:latin typeface="Arial" charset="0"/>
                <a:ea typeface="MS PGothic" charset="0"/>
              </a:rPr>
              <a:t>Update Operations: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addRoot(e)		create and return a new root node storing e;</a:t>
            </a:r>
            <a:br>
              <a:rPr lang="en-IE" sz="2000" dirty="0">
                <a:latin typeface="Arial" charset="0"/>
                <a:ea typeface="MS PGothic" charset="0"/>
              </a:rPr>
            </a:br>
            <a:r>
              <a:rPr lang="en-IE" sz="2000" dirty="0">
                <a:latin typeface="Arial" charset="0"/>
                <a:ea typeface="MS PGothic" charset="0"/>
              </a:rPr>
              <a:t>			an error should occur if the tree is not empty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insertLeft(n, e)	create and return a new node storing e as the 			left child of n; an error should occur if n already 			has a left child.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insertRight(n, e)	create and return a new node storing e as the 			right child of n; an error should occur if n 			already has a right child.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remove(n)		remove node n and replace it with its child, if 			any, and return the element stored at n; an 			error occurs if n has two children.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attach(n, T1, T2)	Attach T1 and T2 respectively, as the left and 			right subtrees of the external node n; an error 			occurs if n is not external.</a:t>
            </a:r>
          </a:p>
          <a:p>
            <a:pPr lvl="1" eaLnBrk="1" hangingPunct="1">
              <a:lnSpc>
                <a:spcPct val="90000"/>
              </a:lnSpc>
            </a:pPr>
            <a:endParaRPr lang="en-IE" sz="2000" dirty="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0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>
                <a:latin typeface="Arial" charset="0"/>
                <a:ea typeface="MS PGothic" charset="0"/>
              </a:rPr>
              <a:t>Proper Linked Binary Trees</a:t>
            </a:r>
            <a:endParaRPr lang="en-GB">
              <a:latin typeface="Arial" charset="0"/>
              <a:ea typeface="MS PGothic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IE" sz="2400" dirty="0">
                <a:latin typeface="Arial" charset="0"/>
                <a:ea typeface="MS PGothic" charset="0"/>
              </a:rPr>
              <a:t>For a Proper Binary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Every node, </a:t>
            </a:r>
            <a:r>
              <a:rPr lang="en-IE" sz="2000" i="1" dirty="0">
                <a:latin typeface="Arial" charset="0"/>
                <a:ea typeface="MS PGothic" charset="0"/>
              </a:rPr>
              <a:t>n</a:t>
            </a:r>
            <a:r>
              <a:rPr lang="en-IE" sz="2000" dirty="0">
                <a:latin typeface="Arial" charset="0"/>
                <a:ea typeface="MS PGothic" charset="0"/>
              </a:rPr>
              <a:t>, has degree 0 (external node) or 2 (internal node).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Build the tree by expanding external nodes to become internal nodes.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>
                <a:latin typeface="Arial" charset="0"/>
                <a:ea typeface="MS PGothic" charset="0"/>
              </a:rPr>
              <a:t>Default Implementation: </a:t>
            </a:r>
            <a:r>
              <a:rPr lang="en-IE" sz="2000" b="1" dirty="0">
                <a:latin typeface="Arial" charset="0"/>
                <a:ea typeface="MS PGothic" charset="0"/>
              </a:rPr>
              <a:t>Only internal nodes hold data.</a:t>
            </a:r>
          </a:p>
          <a:p>
            <a:pPr lvl="2">
              <a:lnSpc>
                <a:spcPct val="90000"/>
              </a:lnSpc>
            </a:pPr>
            <a:r>
              <a:rPr lang="en-IE" sz="1800" dirty="0">
                <a:latin typeface="Arial" charset="0"/>
                <a:ea typeface="MS PGothic" charset="0"/>
              </a:rPr>
              <a:t>Less flexible but can simplify the implementation of data structures.</a:t>
            </a:r>
          </a:p>
          <a:p>
            <a:pPr lvl="2">
              <a:lnSpc>
                <a:spcPct val="90000"/>
              </a:lnSpc>
            </a:pPr>
            <a:r>
              <a:rPr lang="en-IE" dirty="0">
                <a:latin typeface="Arial" charset="0"/>
                <a:ea typeface="MS PGothic" charset="0"/>
              </a:rPr>
              <a:t>We generally use empty squares to represent the external nodes, which do not hold data.</a:t>
            </a:r>
            <a:endParaRPr lang="en-IE" sz="1800" dirty="0">
              <a:latin typeface="Arial" charset="0"/>
              <a:ea typeface="MS PGothic" charset="0"/>
            </a:endParaRPr>
          </a:p>
          <a:p>
            <a:pPr lvl="3" eaLnBrk="1" hangingPunct="1">
              <a:lnSpc>
                <a:spcPct val="90000"/>
              </a:lnSpc>
            </a:pPr>
            <a:endParaRPr lang="en-IE" sz="1200" dirty="0">
              <a:latin typeface="Arial" charset="0"/>
              <a:ea typeface="MS PGothic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33825"/>
            <a:ext cx="395231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48297" y="436510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55214" y="480259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5845" y="547164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4861" y="478929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2461" y="6021288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1246" y="5471646"/>
            <a:ext cx="231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4097" y="5471646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3611" y="4237668"/>
            <a:ext cx="310854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Internal </a:t>
            </a:r>
            <a:r>
              <a:rPr lang="en-US"/>
              <a:t>Nodes (store data)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>
            <a:off x="4742155" y="4422334"/>
            <a:ext cx="2013807" cy="53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3"/>
          </p:cNvCxnSpPr>
          <p:nvPr/>
        </p:nvCxnSpPr>
        <p:spPr>
          <a:xfrm>
            <a:off x="4742155" y="4422334"/>
            <a:ext cx="1220724" cy="36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</p:cNvCxnSpPr>
          <p:nvPr/>
        </p:nvCxnSpPr>
        <p:spPr>
          <a:xfrm>
            <a:off x="4742155" y="4422334"/>
            <a:ext cx="784236" cy="102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6057" y="5651956"/>
            <a:ext cx="395492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External Nodes (do not store data)</a:t>
            </a:r>
          </a:p>
        </p:txBody>
      </p:sp>
      <p:cxnSp>
        <p:nvCxnSpPr>
          <p:cNvPr id="18" name="Straight Arrow Connector 17"/>
          <p:cNvCxnSpPr>
            <a:stCxn id="19" idx="3"/>
          </p:cNvCxnSpPr>
          <p:nvPr/>
        </p:nvCxnSpPr>
        <p:spPr>
          <a:xfrm>
            <a:off x="4680986" y="5836622"/>
            <a:ext cx="57791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4680986" y="5395912"/>
            <a:ext cx="1613898" cy="44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3"/>
          </p:cNvCxnSpPr>
          <p:nvPr/>
        </p:nvCxnSpPr>
        <p:spPr>
          <a:xfrm>
            <a:off x="4680986" y="5836622"/>
            <a:ext cx="2067311" cy="19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IRTheme</Template>
  <TotalTime>35285</TotalTime>
  <Words>2048</Words>
  <Application>Microsoft Macintosh PowerPoint</Application>
  <PresentationFormat>On-screen Show (4:3)</PresentationFormat>
  <Paragraphs>404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Consolas</vt:lpstr>
      <vt:lpstr>Courier New</vt:lpstr>
      <vt:lpstr>Gill Sans</vt:lpstr>
      <vt:lpstr>Helvetica Neue</vt:lpstr>
      <vt:lpstr>Inconsolata</vt:lpstr>
      <vt:lpstr>Tahoma</vt:lpstr>
      <vt:lpstr>Times New Roman</vt:lpstr>
      <vt:lpstr>Wingdings</vt:lpstr>
      <vt:lpstr>Clarity</vt:lpstr>
      <vt:lpstr>Topic 2: binary Trees and Tree Traversals</vt:lpstr>
      <vt:lpstr>Labs</vt:lpstr>
      <vt:lpstr>Binary Tree</vt:lpstr>
      <vt:lpstr>Binary Tree</vt:lpstr>
      <vt:lpstr>Example: Arithmetic Operations</vt:lpstr>
      <vt:lpstr>Binary Tree ADT</vt:lpstr>
      <vt:lpstr>Link-Based Binary Tree: Structure</vt:lpstr>
      <vt:lpstr>Link-Based Binary Tree: Operations</vt:lpstr>
      <vt:lpstr>Proper Linked Binary Trees</vt:lpstr>
      <vt:lpstr>Proper Linked Binary Trees</vt:lpstr>
      <vt:lpstr>Expanding an External Node</vt:lpstr>
      <vt:lpstr>Expanding an External Node</vt:lpstr>
      <vt:lpstr>Expanding an External Node</vt:lpstr>
      <vt:lpstr>Removing a Node</vt:lpstr>
      <vt:lpstr>Removing a Node</vt:lpstr>
      <vt:lpstr>Removing a Node</vt:lpstr>
      <vt:lpstr>Removing a Node</vt:lpstr>
      <vt:lpstr>Removing a Node</vt:lpstr>
      <vt:lpstr>Removing a Node</vt:lpstr>
      <vt:lpstr>Removing a Node</vt:lpstr>
      <vt:lpstr>Tree Traversals and the Visitor Pattern</vt:lpstr>
      <vt:lpstr>Visitor Pattern</vt:lpstr>
      <vt:lpstr>Traversing a Tree</vt:lpstr>
      <vt:lpstr>“Visiting” a node.</vt:lpstr>
      <vt:lpstr>Preorder Traversal of a Binary Tree</vt:lpstr>
      <vt:lpstr>Preorder Traversal</vt:lpstr>
      <vt:lpstr>Inorder Traversal</vt:lpstr>
      <vt:lpstr>Inorder Traversal</vt:lpstr>
      <vt:lpstr>Postorder Traversal of a Binary Tree</vt:lpstr>
      <vt:lpstr>Postorder Traversal</vt:lpstr>
      <vt:lpstr>Which traversal to choose?</vt:lpstr>
      <vt:lpstr>Which traversal to choose?</vt:lpstr>
      <vt:lpstr>Which traversal to choose?</vt:lpstr>
      <vt:lpstr>Why Inorder traversal?</vt:lpstr>
      <vt:lpstr>A Problem to Think About</vt:lpstr>
    </vt:vector>
  </TitlesOfParts>
  <Company>UCD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Agents with Agent Factory</dc:title>
  <dc:creator>Rem Collier</dc:creator>
  <cp:lastModifiedBy>David Lillis</cp:lastModifiedBy>
  <cp:revision>754</cp:revision>
  <cp:lastPrinted>2018-03-09T09:50:32Z</cp:lastPrinted>
  <dcterms:created xsi:type="dcterms:W3CDTF">2009-02-10T11:22:06Z</dcterms:created>
  <dcterms:modified xsi:type="dcterms:W3CDTF">2019-02-26T06:37:52Z</dcterms:modified>
</cp:coreProperties>
</file>